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74"/>
  </p:notesMasterIdLst>
  <p:sldIdLst>
    <p:sldId id="1107" r:id="rId2"/>
    <p:sldId id="1114" r:id="rId3"/>
    <p:sldId id="1115" r:id="rId4"/>
    <p:sldId id="1110" r:id="rId5"/>
    <p:sldId id="1116" r:id="rId6"/>
    <p:sldId id="1117" r:id="rId7"/>
    <p:sldId id="1118" r:id="rId8"/>
    <p:sldId id="1119" r:id="rId9"/>
    <p:sldId id="1120" r:id="rId10"/>
    <p:sldId id="1121" r:id="rId11"/>
    <p:sldId id="1122" r:id="rId12"/>
    <p:sldId id="1123" r:id="rId13"/>
    <p:sldId id="1111" r:id="rId14"/>
    <p:sldId id="517" r:id="rId15"/>
    <p:sldId id="548" r:id="rId16"/>
    <p:sldId id="1126" r:id="rId17"/>
    <p:sldId id="570" r:id="rId18"/>
    <p:sldId id="518" r:id="rId19"/>
    <p:sldId id="1124" r:id="rId20"/>
    <p:sldId id="1125" r:id="rId21"/>
    <p:sldId id="525" r:id="rId22"/>
    <p:sldId id="604" r:id="rId23"/>
    <p:sldId id="605" r:id="rId24"/>
    <p:sldId id="606" r:id="rId25"/>
    <p:sldId id="256" r:id="rId26"/>
    <p:sldId id="1072" r:id="rId27"/>
    <p:sldId id="1023" r:id="rId28"/>
    <p:sldId id="1021" r:id="rId29"/>
    <p:sldId id="1024" r:id="rId30"/>
    <p:sldId id="1025" r:id="rId31"/>
    <p:sldId id="600" r:id="rId32"/>
    <p:sldId id="624" r:id="rId33"/>
    <p:sldId id="625" r:id="rId34"/>
    <p:sldId id="572" r:id="rId35"/>
    <p:sldId id="1077" r:id="rId36"/>
    <p:sldId id="1086" r:id="rId37"/>
    <p:sldId id="1088" r:id="rId38"/>
    <p:sldId id="1089" r:id="rId39"/>
    <p:sldId id="1090" r:id="rId40"/>
    <p:sldId id="1078" r:id="rId41"/>
    <p:sldId id="663" r:id="rId42"/>
    <p:sldId id="521" r:id="rId43"/>
    <p:sldId id="1091" r:id="rId44"/>
    <p:sldId id="1096" r:id="rId45"/>
    <p:sldId id="1092" r:id="rId46"/>
    <p:sldId id="520" r:id="rId47"/>
    <p:sldId id="522" r:id="rId48"/>
    <p:sldId id="523" r:id="rId49"/>
    <p:sldId id="527" r:id="rId50"/>
    <p:sldId id="1097" r:id="rId51"/>
    <p:sldId id="1098" r:id="rId52"/>
    <p:sldId id="1128" r:id="rId53"/>
    <p:sldId id="1129" r:id="rId54"/>
    <p:sldId id="1130" r:id="rId55"/>
    <p:sldId id="1131" r:id="rId56"/>
    <p:sldId id="1132" r:id="rId57"/>
    <p:sldId id="1133" r:id="rId58"/>
    <p:sldId id="1134" r:id="rId59"/>
    <p:sldId id="1135" r:id="rId60"/>
    <p:sldId id="1136" r:id="rId61"/>
    <p:sldId id="1137" r:id="rId62"/>
    <p:sldId id="1138" r:id="rId63"/>
    <p:sldId id="1139" r:id="rId64"/>
    <p:sldId id="1140" r:id="rId65"/>
    <p:sldId id="1141" r:id="rId66"/>
    <p:sldId id="1142" r:id="rId67"/>
    <p:sldId id="1143" r:id="rId68"/>
    <p:sldId id="1144" r:id="rId69"/>
    <p:sldId id="1145" r:id="rId70"/>
    <p:sldId id="1146" r:id="rId71"/>
    <p:sldId id="1147" r:id="rId72"/>
    <p:sldId id="112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8" d="100"/>
          <a:sy n="58" d="100"/>
        </p:scale>
        <p:origin x="-888"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26C72-EF3F-40E4-8B25-FB1CE22D916A}" type="datetimeFigureOut">
              <a:rPr lang="en-IN" smtClean="0"/>
              <a:t>03-08-2023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F0A415-5222-4045-AC37-5F97736FFC76}" type="slidenum">
              <a:rPr lang="en-IN" smtClean="0"/>
              <a:t>‹#›</a:t>
            </a:fld>
            <a:endParaRPr lang="en-IN"/>
          </a:p>
        </p:txBody>
      </p:sp>
    </p:spTree>
    <p:extLst>
      <p:ext uri="{BB962C8B-B14F-4D97-AF65-F5344CB8AC3E}">
        <p14:creationId xmlns:p14="http://schemas.microsoft.com/office/powerpoint/2010/main" val="101873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xmlns="" id="{9A7A7B54-4DC5-4E80-A99C-AA029F137E25}"/>
              </a:ext>
            </a:extLst>
          </p:cNvPr>
          <p:cNvSpPr>
            <a:spLocks noGrp="1" noRot="1" noChangeAspect="1" noTextEdit="1"/>
          </p:cNvSpPr>
          <p:nvPr>
            <p:ph type="sldImg"/>
          </p:nvPr>
        </p:nvSpPr>
        <p:spPr>
          <a:xfrm>
            <a:off x="685800" y="1143000"/>
            <a:ext cx="5486400" cy="3086100"/>
          </a:xfrm>
          <a:ln/>
        </p:spPr>
      </p:sp>
      <p:sp>
        <p:nvSpPr>
          <p:cNvPr id="6147" name="Notes Placeholder 2">
            <a:extLst>
              <a:ext uri="{FF2B5EF4-FFF2-40B4-BE49-F238E27FC236}">
                <a16:creationId xmlns:a16="http://schemas.microsoft.com/office/drawing/2014/main" xmlns="" id="{A7623346-6731-4450-99A5-0302BAD92BB8}"/>
              </a:ext>
            </a:extLst>
          </p:cNvPr>
          <p:cNvSpPr>
            <a:spLocks noGrp="1"/>
          </p:cNvSpPr>
          <p:nvPr>
            <p:ph type="body" idx="1"/>
          </p:nvPr>
        </p:nvSpPr>
        <p:spPr>
          <a:noFill/>
        </p:spPr>
        <p:txBody>
          <a:bodyPr lIns="94963" tIns="47484" rIns="94963" bIns="47484"/>
          <a:lstStyle/>
          <a:p>
            <a:endParaRPr lang="en-US" altLang="en-US">
              <a:latin typeface="Arial" panose="020B0604020202020204" pitchFamily="34" charset="0"/>
            </a:endParaRPr>
          </a:p>
        </p:txBody>
      </p:sp>
      <p:sp>
        <p:nvSpPr>
          <p:cNvPr id="6148" name="Slide Number Placeholder 3">
            <a:extLst>
              <a:ext uri="{FF2B5EF4-FFF2-40B4-BE49-F238E27FC236}">
                <a16:creationId xmlns:a16="http://schemas.microsoft.com/office/drawing/2014/main" xmlns="" id="{0104C0BD-4AE4-4E8A-9FA7-1EA23C6E2883}"/>
              </a:ext>
            </a:extLst>
          </p:cNvPr>
          <p:cNvSpPr txBox="1">
            <a:spLocks noGrp="1"/>
          </p:cNvSpPr>
          <p:nvPr/>
        </p:nvSpPr>
        <p:spPr bwMode="auto">
          <a:xfrm>
            <a:off x="3884316" y="8685856"/>
            <a:ext cx="2972115" cy="456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23" tIns="44962" rIns="89923" bIns="44962"/>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eaLnBrk="1" hangingPunct="1"/>
            <a:fld id="{793E86E9-1C2A-455D-ACAD-D24058B87AE0}" type="slidenum">
              <a:rPr lang="en-US" altLang="en-US" b="0">
                <a:cs typeface="Arial" panose="020B0604020202020204" pitchFamily="34" charset="0"/>
              </a:rPr>
              <a:pPr eaLnBrk="1" hangingPunct="1"/>
              <a:t>3</a:t>
            </a:fld>
            <a:endParaRPr lang="en-US" altLang="en-US" b="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 xmlns:a16="http://schemas.microsoft.com/office/drawing/2014/main" id="{DB2F7DDC-F177-413A-9FAA-DA0FA765B8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4FBE59C-81F4-4FAD-A866-0513D8175809}" type="slidenum">
              <a:rPr lang="en-US" altLang="en-US"/>
              <a:pPr>
                <a:spcBef>
                  <a:spcPct val="0"/>
                </a:spcBef>
              </a:pPr>
              <a:t>29</a:t>
            </a:fld>
            <a:endParaRPr lang="en-US" altLang="en-US"/>
          </a:p>
        </p:txBody>
      </p:sp>
      <p:sp>
        <p:nvSpPr>
          <p:cNvPr id="91139" name="Rectangle 2">
            <a:extLst>
              <a:ext uri="{FF2B5EF4-FFF2-40B4-BE49-F238E27FC236}">
                <a16:creationId xmlns="" xmlns:a16="http://schemas.microsoft.com/office/drawing/2014/main" id="{832FC7B1-3670-4382-BF47-2684B7AB9EF6}"/>
              </a:ext>
            </a:extLst>
          </p:cNvPr>
          <p:cNvSpPr>
            <a:spLocks noGrp="1" noRot="1" noChangeAspect="1" noChangeArrowheads="1" noTextEdit="1"/>
          </p:cNvSpPr>
          <p:nvPr>
            <p:ph type="sldImg"/>
          </p:nvPr>
        </p:nvSpPr>
        <p:spPr>
          <a:xfrm>
            <a:off x="346075" y="698500"/>
            <a:ext cx="6192838" cy="3484563"/>
          </a:xfrm>
          <a:ln/>
        </p:spPr>
      </p:sp>
      <p:sp>
        <p:nvSpPr>
          <p:cNvPr id="91140" name="Rectangle 3">
            <a:extLst>
              <a:ext uri="{FF2B5EF4-FFF2-40B4-BE49-F238E27FC236}">
                <a16:creationId xmlns="" xmlns:a16="http://schemas.microsoft.com/office/drawing/2014/main" id="{795B6B0A-2E54-43B3-A893-C3745A1FEAEE}"/>
              </a:ext>
            </a:extLst>
          </p:cNvPr>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 xmlns:a16="http://schemas.microsoft.com/office/drawing/2014/main" id="{3E1C020D-7E26-4EB0-82E5-818E4EE6AA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61D726-D5B0-4AFF-8824-6A5BEE51DA72}" type="slidenum">
              <a:rPr lang="en-US" altLang="en-US"/>
              <a:pPr>
                <a:spcBef>
                  <a:spcPct val="0"/>
                </a:spcBef>
              </a:pPr>
              <a:t>30</a:t>
            </a:fld>
            <a:endParaRPr lang="en-US" altLang="en-US"/>
          </a:p>
        </p:txBody>
      </p:sp>
      <p:sp>
        <p:nvSpPr>
          <p:cNvPr id="92163" name="Rectangle 2">
            <a:extLst>
              <a:ext uri="{FF2B5EF4-FFF2-40B4-BE49-F238E27FC236}">
                <a16:creationId xmlns="" xmlns:a16="http://schemas.microsoft.com/office/drawing/2014/main" id="{1351CA7A-63A6-4F54-B4DF-10CC0CDCC439}"/>
              </a:ext>
            </a:extLst>
          </p:cNvPr>
          <p:cNvSpPr>
            <a:spLocks noGrp="1" noRot="1" noChangeAspect="1" noChangeArrowheads="1" noTextEdit="1"/>
          </p:cNvSpPr>
          <p:nvPr>
            <p:ph type="sldImg"/>
          </p:nvPr>
        </p:nvSpPr>
        <p:spPr>
          <a:xfrm>
            <a:off x="346075" y="698500"/>
            <a:ext cx="6192838" cy="3484563"/>
          </a:xfrm>
          <a:ln/>
        </p:spPr>
      </p:sp>
      <p:sp>
        <p:nvSpPr>
          <p:cNvPr id="92164" name="Rectangle 3">
            <a:extLst>
              <a:ext uri="{FF2B5EF4-FFF2-40B4-BE49-F238E27FC236}">
                <a16:creationId xmlns="" xmlns:a16="http://schemas.microsoft.com/office/drawing/2014/main" id="{94594A2F-9825-4311-8613-2BBA4E54C9A5}"/>
              </a:ext>
            </a:extLst>
          </p:cNvPr>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461963" y="720725"/>
            <a:ext cx="6397625" cy="3598863"/>
          </a:xfrm>
          <a:ln/>
        </p:spPr>
      </p:sp>
      <p:sp>
        <p:nvSpPr>
          <p:cNvPr id="9421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262335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461963" y="720725"/>
            <a:ext cx="6397625" cy="3598863"/>
          </a:xfrm>
          <a:ln/>
        </p:spPr>
      </p:sp>
      <p:sp>
        <p:nvSpPr>
          <p:cNvPr id="9318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9585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461963" y="720725"/>
            <a:ext cx="6397625" cy="3598863"/>
          </a:xfrm>
          <a:ln/>
        </p:spPr>
      </p:sp>
      <p:sp>
        <p:nvSpPr>
          <p:cNvPr id="9523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4188663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461963" y="720725"/>
            <a:ext cx="6397625" cy="3598863"/>
          </a:xfrm>
          <a:ln/>
        </p:spPr>
      </p:sp>
      <p:sp>
        <p:nvSpPr>
          <p:cNvPr id="9625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624811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461963" y="720725"/>
            <a:ext cx="6397625" cy="3598863"/>
          </a:xfrm>
          <a:ln/>
        </p:spPr>
      </p:sp>
      <p:sp>
        <p:nvSpPr>
          <p:cNvPr id="9728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130770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461963" y="720725"/>
            <a:ext cx="6397625" cy="3598863"/>
          </a:xfrm>
          <a:ln/>
        </p:spPr>
      </p:sp>
      <p:sp>
        <p:nvSpPr>
          <p:cNvPr id="9830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75923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461963" y="720725"/>
            <a:ext cx="6397625" cy="3598863"/>
          </a:xfrm>
          <a:ln/>
        </p:spPr>
      </p:sp>
      <p:sp>
        <p:nvSpPr>
          <p:cNvPr id="9933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879278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461963" y="720725"/>
            <a:ext cx="6397625" cy="3598863"/>
          </a:xfrm>
          <a:ln/>
        </p:spPr>
      </p:sp>
      <p:sp>
        <p:nvSpPr>
          <p:cNvPr id="10240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48026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461963" y="720725"/>
            <a:ext cx="6397625" cy="3598863"/>
          </a:xfrm>
          <a:solidFill>
            <a:srgbClr val="FFFFFF"/>
          </a:solidFill>
          <a:ln/>
        </p:spPr>
      </p:sp>
      <p:sp>
        <p:nvSpPr>
          <p:cNvPr id="87043"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a:p>
        </p:txBody>
      </p:sp>
    </p:spTree>
    <p:extLst>
      <p:ext uri="{BB962C8B-B14F-4D97-AF65-F5344CB8AC3E}">
        <p14:creationId xmlns:p14="http://schemas.microsoft.com/office/powerpoint/2010/main" val="4120122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461963" y="720725"/>
            <a:ext cx="6397625" cy="3598863"/>
          </a:xfrm>
          <a:ln/>
        </p:spPr>
      </p:sp>
      <p:sp>
        <p:nvSpPr>
          <p:cNvPr id="10342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683680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461963" y="720725"/>
            <a:ext cx="6397625" cy="3598863"/>
          </a:xfrm>
          <a:ln/>
        </p:spPr>
      </p:sp>
      <p:sp>
        <p:nvSpPr>
          <p:cNvPr id="10445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171488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461963" y="720725"/>
            <a:ext cx="6397625" cy="3598863"/>
          </a:xfrm>
          <a:ln/>
        </p:spPr>
      </p:sp>
      <p:sp>
        <p:nvSpPr>
          <p:cNvPr id="8806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72553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461963" y="720725"/>
            <a:ext cx="6397625" cy="3598863"/>
          </a:xfrm>
          <a:solidFill>
            <a:srgbClr val="FFFFFF"/>
          </a:solidFill>
          <a:ln/>
        </p:spPr>
      </p:sp>
      <p:sp>
        <p:nvSpPr>
          <p:cNvPr id="89091"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a:p>
        </p:txBody>
      </p:sp>
    </p:spTree>
    <p:extLst>
      <p:ext uri="{BB962C8B-B14F-4D97-AF65-F5344CB8AC3E}">
        <p14:creationId xmlns:p14="http://schemas.microsoft.com/office/powerpoint/2010/main" val="259392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461963" y="720725"/>
            <a:ext cx="6397625" cy="3598863"/>
          </a:xfrm>
          <a:ln/>
        </p:spPr>
      </p:sp>
      <p:sp>
        <p:nvSpPr>
          <p:cNvPr id="90115"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99708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461963" y="720725"/>
            <a:ext cx="6397625" cy="3598863"/>
          </a:xfrm>
          <a:ln/>
        </p:spPr>
      </p:sp>
      <p:sp>
        <p:nvSpPr>
          <p:cNvPr id="91139"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316482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 xmlns:a16="http://schemas.microsoft.com/office/drawing/2014/main" id="{AB6376D1-B635-4CD8-8EE2-371091A784CD}"/>
              </a:ext>
            </a:extLst>
          </p:cNvPr>
          <p:cNvSpPr>
            <a:spLocks noGrp="1" noRot="1" noChangeAspect="1" noTextEdit="1"/>
          </p:cNvSpPr>
          <p:nvPr>
            <p:ph type="sldImg"/>
          </p:nvPr>
        </p:nvSpPr>
        <p:spPr>
          <a:ln/>
        </p:spPr>
      </p:sp>
      <p:sp>
        <p:nvSpPr>
          <p:cNvPr id="88067" name="Notes Placeholder 2">
            <a:extLst>
              <a:ext uri="{FF2B5EF4-FFF2-40B4-BE49-F238E27FC236}">
                <a16:creationId xmlns="" xmlns:a16="http://schemas.microsoft.com/office/drawing/2014/main" id="{E6CD9108-825E-4B84-9FB9-7C46266FEF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8068" name="Slide Number Placeholder 3">
            <a:extLst>
              <a:ext uri="{FF2B5EF4-FFF2-40B4-BE49-F238E27FC236}">
                <a16:creationId xmlns="" xmlns:a16="http://schemas.microsoft.com/office/drawing/2014/main" id="{0F952C3F-9BF2-4BF2-869E-508B7DFF034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5CCAE31-DCB0-488D-BFA9-DB9EDECE3B74}" type="slidenum">
              <a:rPr lang="en-US" altLang="en-US"/>
              <a:pPr>
                <a:spcBef>
                  <a:spcPct val="0"/>
                </a:spcBef>
              </a:pPr>
              <a:t>26</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 xmlns:a16="http://schemas.microsoft.com/office/drawing/2014/main" id="{76AADEF7-6100-4D60-A072-7C03F966801A}"/>
              </a:ext>
            </a:extLst>
          </p:cNvPr>
          <p:cNvSpPr>
            <a:spLocks noGrp="1" noRot="1" noChangeAspect="1" noTextEdit="1"/>
          </p:cNvSpPr>
          <p:nvPr>
            <p:ph type="sldImg"/>
          </p:nvPr>
        </p:nvSpPr>
        <p:spPr>
          <a:ln/>
        </p:spPr>
      </p:sp>
      <p:sp>
        <p:nvSpPr>
          <p:cNvPr id="89091" name="Notes Placeholder 2">
            <a:extLst>
              <a:ext uri="{FF2B5EF4-FFF2-40B4-BE49-F238E27FC236}">
                <a16:creationId xmlns="" xmlns:a16="http://schemas.microsoft.com/office/drawing/2014/main" id="{DD6C6B47-E114-4E32-B184-5D0BD3C50D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9092" name="Slide Number Placeholder 3">
            <a:extLst>
              <a:ext uri="{FF2B5EF4-FFF2-40B4-BE49-F238E27FC236}">
                <a16:creationId xmlns="" xmlns:a16="http://schemas.microsoft.com/office/drawing/2014/main" id="{F991C626-E3AE-4AF9-867F-84E44B6A398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C7E8A3-3EEC-4311-8B0F-C75056209A27}" type="slidenum">
              <a:rPr lang="en-US" altLang="en-US"/>
              <a:pPr>
                <a:spcBef>
                  <a:spcPct val="0"/>
                </a:spcBef>
              </a:pPr>
              <a:t>27</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 xmlns:a16="http://schemas.microsoft.com/office/drawing/2014/main" id="{B947384D-A927-496C-8402-246CFC74C3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CD518B6-E746-4835-B88B-FD12E8F9B836}" type="slidenum">
              <a:rPr lang="en-US" altLang="en-US"/>
              <a:pPr>
                <a:spcBef>
                  <a:spcPct val="0"/>
                </a:spcBef>
              </a:pPr>
              <a:t>28</a:t>
            </a:fld>
            <a:endParaRPr lang="en-US" altLang="en-US"/>
          </a:p>
        </p:txBody>
      </p:sp>
      <p:sp>
        <p:nvSpPr>
          <p:cNvPr id="90115" name="Rectangle 2">
            <a:extLst>
              <a:ext uri="{FF2B5EF4-FFF2-40B4-BE49-F238E27FC236}">
                <a16:creationId xmlns="" xmlns:a16="http://schemas.microsoft.com/office/drawing/2014/main" id="{6ECEE26F-45C5-4B90-B6F5-C8B954A3B8E2}"/>
              </a:ext>
            </a:extLst>
          </p:cNvPr>
          <p:cNvSpPr>
            <a:spLocks noGrp="1" noRot="1" noChangeAspect="1" noChangeArrowheads="1" noTextEdit="1"/>
          </p:cNvSpPr>
          <p:nvPr>
            <p:ph type="sldImg"/>
          </p:nvPr>
        </p:nvSpPr>
        <p:spPr>
          <a:xfrm>
            <a:off x="346075" y="698500"/>
            <a:ext cx="6192838" cy="3484563"/>
          </a:xfrm>
          <a:ln/>
        </p:spPr>
      </p:sp>
      <p:sp>
        <p:nvSpPr>
          <p:cNvPr id="90116" name="Rectangle 3">
            <a:extLst>
              <a:ext uri="{FF2B5EF4-FFF2-40B4-BE49-F238E27FC236}">
                <a16:creationId xmlns="" xmlns:a16="http://schemas.microsoft.com/office/drawing/2014/main" id="{D4C206AD-5EED-4686-BE6A-189A77DCC29B}"/>
              </a:ext>
            </a:extLst>
          </p:cNvPr>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94AA49E8-2799-4A5C-B3FC-DE0FEA66BE23}" type="datetimeFigureOut">
              <a:rPr lang="en-IN" smtClean="0"/>
              <a:t>03-08-2023</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ADCCA36F-D60D-4944-AAE6-8DF7C4C33961}"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4AA49E8-2799-4A5C-B3FC-DE0FEA66BE23}" type="datetimeFigureOut">
              <a:rPr lang="en-IN" smtClean="0"/>
              <a:t>03-08-2023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ADCCA36F-D60D-4944-AAE6-8DF7C4C33961}"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4AA49E8-2799-4A5C-B3FC-DE0FEA66BE23}" type="datetimeFigureOut">
              <a:rPr lang="en-IN" smtClean="0"/>
              <a:t>03-08-2023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ADCCA36F-D60D-4944-AAE6-8DF7C4C33961}"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4"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842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4AA49E8-2799-4A5C-B3FC-DE0FEA66BE23}" type="datetimeFigureOut">
              <a:rPr lang="en-IN" smtClean="0"/>
              <a:t>03-08-2023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ADCCA36F-D60D-4944-AAE6-8DF7C4C33961}" type="slidenum">
              <a:rPr lang="en-IN" smtClean="0"/>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94AA49E8-2799-4A5C-B3FC-DE0FEA66BE23}" type="datetimeFigureOut">
              <a:rPr lang="en-IN" smtClean="0"/>
              <a:t>03-08-2023</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ADCCA36F-D60D-4944-AAE6-8DF7C4C33961}" type="slidenum">
              <a:rPr lang="en-IN" smtClean="0"/>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4AA49E8-2799-4A5C-B3FC-DE0FEA66BE23}" type="datetimeFigureOut">
              <a:rPr lang="en-IN" smtClean="0"/>
              <a:t>03-08-2023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ADCCA36F-D60D-4944-AAE6-8DF7C4C33961}" type="slidenum">
              <a:rPr lang="en-IN" smtClean="0"/>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4AA49E8-2799-4A5C-B3FC-DE0FEA66BE23}" type="datetimeFigureOut">
              <a:rPr lang="en-IN" smtClean="0"/>
              <a:t>03-08-2023</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ADCCA36F-D60D-4944-AAE6-8DF7C4C33961}"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94AA49E8-2799-4A5C-B3FC-DE0FEA66BE23}" type="datetimeFigureOut">
              <a:rPr lang="en-IN" smtClean="0"/>
              <a:t>03-08-2023</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ADCCA36F-D60D-4944-AAE6-8DF7C4C33961}" type="slidenum">
              <a:rPr lang="en-IN" smtClean="0"/>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94AA49E8-2799-4A5C-B3FC-DE0FEA66BE23}" type="datetimeFigureOut">
              <a:rPr lang="en-IN" smtClean="0"/>
              <a:t>03-08-2023</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ADCCA36F-D60D-4944-AAE6-8DF7C4C3396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94AA49E8-2799-4A5C-B3FC-DE0FEA66BE23}" type="datetimeFigureOut">
              <a:rPr lang="en-IN" smtClean="0"/>
              <a:t>03-08-2023</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ADCCA36F-D60D-4944-AAE6-8DF7C4C33961}"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94AA49E8-2799-4A5C-B3FC-DE0FEA66BE23}" type="datetimeFigureOut">
              <a:rPr lang="en-IN" smtClean="0"/>
              <a:t>03-08-2023</a:t>
            </a:fld>
            <a:endParaRPr lang="en-IN"/>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ADCCA36F-D60D-4944-AAE6-8DF7C4C33961}" type="slidenum">
              <a:rPr lang="en-IN" smtClean="0"/>
              <a:t>‹#›</a:t>
            </a:fld>
            <a:endParaRPr lang="en-IN"/>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94AA49E8-2799-4A5C-B3FC-DE0FEA66BE23}" type="datetimeFigureOut">
              <a:rPr lang="en-IN" smtClean="0"/>
              <a:t>03-08-2023</a:t>
            </a:fld>
            <a:endParaRPr lang="en-IN"/>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ADCCA36F-D60D-4944-AAE6-8DF7C4C33961}"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9.gif"/><Relationship Id="rId3" Type="http://schemas.openxmlformats.org/officeDocument/2006/relationships/notesSlide" Target="../notesSlides/notesSlide1.xml"/><Relationship Id="rId7" Type="http://schemas.openxmlformats.org/officeDocument/2006/relationships/image" Target="../media/image7.jpeg"/><Relationship Id="rId12" Type="http://schemas.openxmlformats.org/officeDocument/2006/relationships/image" Target="../media/image8.gi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png"/><Relationship Id="rId11" Type="http://schemas.openxmlformats.org/officeDocument/2006/relationships/image" Target="../media/image3.wmf"/><Relationship Id="rId5" Type="http://schemas.openxmlformats.org/officeDocument/2006/relationships/image" Target="../media/image5.jpeg"/><Relationship Id="rId10" Type="http://schemas.openxmlformats.org/officeDocument/2006/relationships/oleObject" Target="../embeddings/oleObject2.bin"/><Relationship Id="rId4" Type="http://schemas.openxmlformats.org/officeDocument/2006/relationships/image" Target="../media/image4.jpeg"/><Relationship Id="rId9" Type="http://schemas.openxmlformats.org/officeDocument/2006/relationships/image" Target="../media/image2.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byjus.com/maths/data-managemen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3.wmf"/><Relationship Id="rId4" Type="http://schemas.openxmlformats.org/officeDocument/2006/relationships/oleObject" Target="../embeddings/oleObject7.bin"/></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8.wmf"/><Relationship Id="rId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9.emf"/><Relationship Id="rId4" Type="http://schemas.openxmlformats.org/officeDocument/2006/relationships/oleObject" Target="../embeddings/oleObject9.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0.w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image" Target="../media/image21.wmf"/><Relationship Id="rId4"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precisely.com/data-guide/products/usps-zip-codes-plus-four-carrier-route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781B7B-239E-4214-91B2-F379BC188E20}"/>
              </a:ext>
            </a:extLst>
          </p:cNvPr>
          <p:cNvSpPr>
            <a:spLocks noGrp="1"/>
          </p:cNvSpPr>
          <p:nvPr>
            <p:ph type="ctrTitle"/>
          </p:nvPr>
        </p:nvSpPr>
        <p:spPr/>
        <p:txBody>
          <a:bodyPr/>
          <a:lstStyle/>
          <a:p>
            <a:r>
              <a:rPr lang="en-US" dirty="0"/>
              <a:t>Lecture 1:  Data and Attributes </a:t>
            </a:r>
            <a:endParaRPr lang="en-IN" dirty="0"/>
          </a:p>
        </p:txBody>
      </p:sp>
      <p:sp>
        <p:nvSpPr>
          <p:cNvPr id="3" name="Subtitle 2">
            <a:extLst>
              <a:ext uri="{FF2B5EF4-FFF2-40B4-BE49-F238E27FC236}">
                <a16:creationId xmlns="" xmlns:a16="http://schemas.microsoft.com/office/drawing/2014/main" id="{5E9AA42D-12AB-414E-8EAA-4A6F11B60926}"/>
              </a:ext>
            </a:extLst>
          </p:cNvPr>
          <p:cNvSpPr>
            <a:spLocks noGrp="1"/>
          </p:cNvSpPr>
          <p:nvPr>
            <p:ph type="subTitle" idx="1"/>
          </p:nvPr>
        </p:nvSpPr>
        <p:spPr>
          <a:xfrm>
            <a:off x="2201008" y="3724398"/>
            <a:ext cx="9144000" cy="1655762"/>
          </a:xfrm>
        </p:spPr>
        <p:txBody>
          <a:bodyPr>
            <a:normAutofit/>
          </a:bodyPr>
          <a:lstStyle/>
          <a:p>
            <a:r>
              <a:rPr lang="en-US" dirty="0" smtClean="0"/>
              <a:t>Mrs. </a:t>
            </a:r>
            <a:r>
              <a:rPr lang="en-US" dirty="0" err="1" smtClean="0"/>
              <a:t>Anagha</a:t>
            </a:r>
            <a:r>
              <a:rPr lang="en-US" dirty="0" smtClean="0"/>
              <a:t> </a:t>
            </a:r>
            <a:r>
              <a:rPr lang="en-US" dirty="0" err="1" smtClean="0"/>
              <a:t>Raich</a:t>
            </a:r>
            <a:endParaRPr lang="en-US" dirty="0"/>
          </a:p>
          <a:p>
            <a:r>
              <a:rPr lang="en-US" dirty="0"/>
              <a:t>Assistant Professor</a:t>
            </a:r>
          </a:p>
          <a:p>
            <a:r>
              <a:rPr lang="en-US" dirty="0"/>
              <a:t>KJSCE</a:t>
            </a:r>
          </a:p>
          <a:p>
            <a:endParaRPr lang="en-IN" dirty="0"/>
          </a:p>
        </p:txBody>
      </p:sp>
    </p:spTree>
    <p:extLst>
      <p:ext uri="{BB962C8B-B14F-4D97-AF65-F5344CB8AC3E}">
        <p14:creationId xmlns:p14="http://schemas.microsoft.com/office/powerpoint/2010/main" val="925780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KJSCE310523\KJSCE2023-24\ODD\FDS-H-AI\00 PPT\mach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304" y="580292"/>
            <a:ext cx="6552509" cy="2693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685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9569" y="663852"/>
            <a:ext cx="10788162" cy="2966197"/>
          </a:xfrm>
          <a:prstGeom prst="rect">
            <a:avLst/>
          </a:prstGeom>
        </p:spPr>
        <p:txBody>
          <a:bodyPr wrap="square">
            <a:spAutoFit/>
          </a:bodyPr>
          <a:lstStyle/>
          <a:p>
            <a:pPr algn="just">
              <a:lnSpc>
                <a:spcPct val="150000"/>
              </a:lnSpc>
            </a:pPr>
            <a:r>
              <a:rPr lang="en-US" dirty="0"/>
              <a:t> “Graph data” can be a confusing term because any data can be shown in a graph. </a:t>
            </a:r>
          </a:p>
          <a:p>
            <a:pPr algn="just">
              <a:lnSpc>
                <a:spcPct val="150000"/>
              </a:lnSpc>
            </a:pPr>
            <a:r>
              <a:rPr lang="en-US" dirty="0"/>
              <a:t> Graph or network data is, in short, data that focuses on the relationship or adjacency of </a:t>
            </a:r>
            <a:endParaRPr lang="en-US" dirty="0" smtClean="0"/>
          </a:p>
          <a:p>
            <a:pPr algn="just">
              <a:lnSpc>
                <a:spcPct val="150000"/>
              </a:lnSpc>
            </a:pPr>
            <a:r>
              <a:rPr lang="en-US" dirty="0"/>
              <a:t> </a:t>
            </a:r>
            <a:r>
              <a:rPr lang="en-US" dirty="0" smtClean="0"/>
              <a:t> objects</a:t>
            </a:r>
            <a:r>
              <a:rPr lang="en-US" dirty="0"/>
              <a:t>. </a:t>
            </a:r>
          </a:p>
          <a:p>
            <a:pPr algn="just">
              <a:lnSpc>
                <a:spcPct val="150000"/>
              </a:lnSpc>
            </a:pPr>
            <a:r>
              <a:rPr lang="en-US" dirty="0"/>
              <a:t> The graph structures use nodes, edges, and properties to represent and store graphical data.  Graph-based data is a natural way to represent social networks, and its structure allows you </a:t>
            </a:r>
            <a:endParaRPr lang="en-US" dirty="0" smtClean="0"/>
          </a:p>
          <a:p>
            <a:pPr algn="just">
              <a:lnSpc>
                <a:spcPct val="150000"/>
              </a:lnSpc>
            </a:pPr>
            <a:r>
              <a:rPr lang="en-US" dirty="0"/>
              <a:t> </a:t>
            </a:r>
            <a:r>
              <a:rPr lang="en-US" dirty="0" smtClean="0"/>
              <a:t>  to </a:t>
            </a:r>
            <a:r>
              <a:rPr lang="en-US" dirty="0"/>
              <a:t>calculate specific metrics such as the influence of a person and the shortest path between </a:t>
            </a:r>
            <a:endParaRPr lang="en-US" dirty="0" smtClean="0"/>
          </a:p>
          <a:p>
            <a:pPr algn="just">
              <a:lnSpc>
                <a:spcPct val="150000"/>
              </a:lnSpc>
            </a:pPr>
            <a:r>
              <a:rPr lang="en-US" dirty="0"/>
              <a:t> </a:t>
            </a:r>
            <a:r>
              <a:rPr lang="en-US" dirty="0" smtClean="0"/>
              <a:t>  two </a:t>
            </a:r>
            <a:r>
              <a:rPr lang="en-US" dirty="0"/>
              <a:t>people. </a:t>
            </a:r>
            <a:endParaRPr lang="en-IN" dirty="0"/>
          </a:p>
        </p:txBody>
      </p:sp>
      <p:sp>
        <p:nvSpPr>
          <p:cNvPr id="3" name="Rectangle 2"/>
          <p:cNvSpPr/>
          <p:nvPr/>
        </p:nvSpPr>
        <p:spPr>
          <a:xfrm>
            <a:off x="3485196" y="184583"/>
            <a:ext cx="3959738" cy="400110"/>
          </a:xfrm>
          <a:prstGeom prst="rect">
            <a:avLst/>
          </a:prstGeom>
        </p:spPr>
        <p:txBody>
          <a:bodyPr wrap="none">
            <a:spAutoFit/>
          </a:bodyPr>
          <a:lstStyle/>
          <a:p>
            <a:r>
              <a:rPr lang="en-US" sz="2000" b="1" dirty="0"/>
              <a:t>Graph-based or network data </a:t>
            </a:r>
            <a:endParaRPr lang="en-IN" sz="2000" b="1" dirty="0"/>
          </a:p>
        </p:txBody>
      </p:sp>
      <p:pic>
        <p:nvPicPr>
          <p:cNvPr id="13314" name="Picture 2" descr="C:\KJSCE310523\KJSCE2023-24\ODD\FDS-H-AI\00 PPT\grap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286" y="3289543"/>
            <a:ext cx="6514727" cy="3436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93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1692" y="975947"/>
            <a:ext cx="11227778" cy="3831818"/>
          </a:xfrm>
          <a:prstGeom prst="rect">
            <a:avLst/>
          </a:prstGeom>
        </p:spPr>
        <p:txBody>
          <a:bodyPr wrap="square">
            <a:spAutoFit/>
          </a:bodyPr>
          <a:lstStyle/>
          <a:p>
            <a:pPr algn="just">
              <a:lnSpc>
                <a:spcPct val="150000"/>
              </a:lnSpc>
            </a:pPr>
            <a:r>
              <a:rPr lang="en-US" dirty="0" smtClean="0"/>
              <a:t> </a:t>
            </a:r>
            <a:r>
              <a:rPr lang="en-US" dirty="0"/>
              <a:t>Audio, image, and video are data types that pose specific challenges to a data scientist. </a:t>
            </a:r>
          </a:p>
          <a:p>
            <a:pPr algn="just">
              <a:lnSpc>
                <a:spcPct val="150000"/>
              </a:lnSpc>
            </a:pPr>
            <a:r>
              <a:rPr lang="en-US" dirty="0"/>
              <a:t> Tasks that are trivial for humans, such as recognizing objects in pictures, turn out to be </a:t>
            </a:r>
            <a:endParaRPr lang="en-US" dirty="0" smtClean="0"/>
          </a:p>
          <a:p>
            <a:pPr algn="just">
              <a:lnSpc>
                <a:spcPct val="150000"/>
              </a:lnSpc>
            </a:pPr>
            <a:r>
              <a:rPr lang="en-US" dirty="0"/>
              <a:t> </a:t>
            </a:r>
            <a:r>
              <a:rPr lang="en-US" dirty="0" smtClean="0"/>
              <a:t>  challenging </a:t>
            </a:r>
            <a:r>
              <a:rPr lang="en-US" dirty="0"/>
              <a:t>for computers. </a:t>
            </a:r>
          </a:p>
          <a:p>
            <a:pPr algn="just">
              <a:lnSpc>
                <a:spcPct val="150000"/>
              </a:lnSpc>
            </a:pPr>
            <a:r>
              <a:rPr lang="en-US" dirty="0"/>
              <a:t> MLBAM (Major League Baseball Advanced Media) announced in 2014 that they’ll increase video </a:t>
            </a:r>
            <a:endParaRPr lang="en-US" dirty="0" smtClean="0"/>
          </a:p>
          <a:p>
            <a:pPr algn="just">
              <a:lnSpc>
                <a:spcPct val="150000"/>
              </a:lnSpc>
            </a:pPr>
            <a:r>
              <a:rPr lang="en-US" dirty="0"/>
              <a:t> </a:t>
            </a:r>
            <a:r>
              <a:rPr lang="en-US" dirty="0" smtClean="0"/>
              <a:t> capture </a:t>
            </a:r>
            <a:r>
              <a:rPr lang="en-US" dirty="0"/>
              <a:t>to approximately 7 TB per game for the purpose of live, in-game analytics. </a:t>
            </a:r>
          </a:p>
          <a:p>
            <a:pPr algn="just">
              <a:lnSpc>
                <a:spcPct val="150000"/>
              </a:lnSpc>
            </a:pPr>
            <a:r>
              <a:rPr lang="en-US" dirty="0"/>
              <a:t> Recently a company called DeepMind succeeded at creating an algorithm that’s capable of </a:t>
            </a:r>
            <a:endParaRPr lang="en-US" dirty="0" smtClean="0"/>
          </a:p>
          <a:p>
            <a:pPr algn="just">
              <a:lnSpc>
                <a:spcPct val="150000"/>
              </a:lnSpc>
            </a:pPr>
            <a:r>
              <a:rPr lang="en-US" dirty="0"/>
              <a:t> </a:t>
            </a:r>
            <a:r>
              <a:rPr lang="en-US" dirty="0" smtClean="0"/>
              <a:t>  learning </a:t>
            </a:r>
            <a:r>
              <a:rPr lang="en-US" dirty="0"/>
              <a:t>how to play video games. </a:t>
            </a:r>
            <a:endParaRPr lang="en-US" dirty="0" smtClean="0"/>
          </a:p>
          <a:p>
            <a:pPr algn="just">
              <a:lnSpc>
                <a:spcPct val="150000"/>
              </a:lnSpc>
            </a:pPr>
            <a:r>
              <a:rPr lang="en-US" dirty="0" smtClean="0"/>
              <a:t> </a:t>
            </a:r>
            <a:r>
              <a:rPr lang="en-US" dirty="0"/>
              <a:t>This algorithm takes the video screen as input and learns to interpret everything via a complex </a:t>
            </a:r>
            <a:endParaRPr lang="en-US" dirty="0" smtClean="0"/>
          </a:p>
          <a:p>
            <a:pPr algn="just">
              <a:lnSpc>
                <a:spcPct val="150000"/>
              </a:lnSpc>
            </a:pPr>
            <a:r>
              <a:rPr lang="en-US" dirty="0"/>
              <a:t> </a:t>
            </a:r>
            <a:r>
              <a:rPr lang="en-US" dirty="0" smtClean="0"/>
              <a:t>  process </a:t>
            </a:r>
            <a:r>
              <a:rPr lang="en-US" dirty="0"/>
              <a:t>of deep learning.</a:t>
            </a:r>
            <a:endParaRPr lang="en-IN" dirty="0"/>
          </a:p>
        </p:txBody>
      </p:sp>
      <p:sp>
        <p:nvSpPr>
          <p:cNvPr id="3" name="Rectangle 2"/>
          <p:cNvSpPr/>
          <p:nvPr/>
        </p:nvSpPr>
        <p:spPr>
          <a:xfrm>
            <a:off x="3829720" y="290119"/>
            <a:ext cx="3914854" cy="461665"/>
          </a:xfrm>
          <a:prstGeom prst="rect">
            <a:avLst/>
          </a:prstGeom>
        </p:spPr>
        <p:txBody>
          <a:bodyPr wrap="none">
            <a:spAutoFit/>
          </a:bodyPr>
          <a:lstStyle/>
          <a:p>
            <a:r>
              <a:rPr lang="en-US" sz="2400" dirty="0"/>
              <a:t>Audio, image, and video </a:t>
            </a:r>
            <a:endParaRPr lang="en-IN" sz="2400" dirty="0"/>
          </a:p>
        </p:txBody>
      </p:sp>
      <p:sp>
        <p:nvSpPr>
          <p:cNvPr id="4" name="Rectangle 3"/>
          <p:cNvSpPr/>
          <p:nvPr/>
        </p:nvSpPr>
        <p:spPr>
          <a:xfrm>
            <a:off x="559777" y="5099428"/>
            <a:ext cx="10738338" cy="1338828"/>
          </a:xfrm>
          <a:prstGeom prst="rect">
            <a:avLst/>
          </a:prstGeom>
        </p:spPr>
        <p:txBody>
          <a:bodyPr wrap="square">
            <a:spAutoFit/>
          </a:bodyPr>
          <a:lstStyle/>
          <a:p>
            <a:pPr algn="just">
              <a:lnSpc>
                <a:spcPct val="150000"/>
              </a:lnSpc>
            </a:pPr>
            <a:r>
              <a:rPr lang="en-US" dirty="0" smtClean="0"/>
              <a:t> </a:t>
            </a:r>
            <a:r>
              <a:rPr lang="en-US" dirty="0"/>
              <a:t>The data flows into the system when an event happens instead of being loaded into a data store in a batch.  Examples are the “What’s trending” on Twitter, live sporting or music events, and the stock market. </a:t>
            </a:r>
            <a:endParaRPr lang="en-IN" dirty="0"/>
          </a:p>
        </p:txBody>
      </p:sp>
      <p:sp>
        <p:nvSpPr>
          <p:cNvPr id="5" name="Rectangle 4"/>
          <p:cNvSpPr/>
          <p:nvPr/>
        </p:nvSpPr>
        <p:spPr>
          <a:xfrm>
            <a:off x="4741540" y="4623099"/>
            <a:ext cx="1952779" cy="369332"/>
          </a:xfrm>
          <a:prstGeom prst="rect">
            <a:avLst/>
          </a:prstGeom>
        </p:spPr>
        <p:txBody>
          <a:bodyPr wrap="none">
            <a:spAutoFit/>
          </a:bodyPr>
          <a:lstStyle/>
          <a:p>
            <a:r>
              <a:rPr lang="en-US" b="1" dirty="0"/>
              <a:t>Streaming data </a:t>
            </a:r>
            <a:endParaRPr lang="en-IN" b="1" dirty="0"/>
          </a:p>
        </p:txBody>
      </p:sp>
    </p:spTree>
    <p:extLst>
      <p:ext uri="{BB962C8B-B14F-4D97-AF65-F5344CB8AC3E}">
        <p14:creationId xmlns:p14="http://schemas.microsoft.com/office/powerpoint/2010/main" val="620931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6D1AE76-4643-44EF-B312-66ABE1BAD13A}"/>
              </a:ext>
            </a:extLst>
          </p:cNvPr>
          <p:cNvSpPr>
            <a:spLocks noGrp="1"/>
          </p:cNvSpPr>
          <p:nvPr>
            <p:ph idx="1"/>
          </p:nvPr>
        </p:nvSpPr>
        <p:spPr/>
        <p:txBody>
          <a:bodyPr/>
          <a:lstStyle/>
          <a:p>
            <a:pPr algn="just">
              <a:lnSpc>
                <a:spcPct val="150000"/>
              </a:lnSpc>
              <a:spcAft>
                <a:spcPts val="800"/>
              </a:spcAft>
            </a:pPr>
            <a:r>
              <a:rPr lang="en-IN" sz="1800" dirty="0"/>
              <a:t>Data is everywhere. You use and create data everyday. Have you ever read reviews of a product before deciding whether or not to buy it? That's data analysis. </a:t>
            </a:r>
          </a:p>
          <a:p>
            <a:pPr algn="just">
              <a:lnSpc>
                <a:spcPct val="150000"/>
              </a:lnSpc>
              <a:spcAft>
                <a:spcPts val="800"/>
              </a:spcAft>
            </a:pPr>
            <a:r>
              <a:rPr lang="en-IN" sz="1800" dirty="0"/>
              <a:t>Or maybe you wear a fitness tracker to count your steps so you can stay active throughout the day. That's data analysis</a:t>
            </a:r>
          </a:p>
          <a:p>
            <a:endParaRPr lang="en-IN" sz="4100" b="1" dirty="0">
              <a:solidFill>
                <a:schemeClr val="tx2"/>
              </a:solidFill>
              <a:effectLst>
                <a:outerShdw blurRad="31750" dist="25400" dir="5400000" algn="tl" rotWithShape="0">
                  <a:srgbClr val="000000">
                    <a:alpha val="25000"/>
                  </a:srgbClr>
                </a:outerShdw>
              </a:effectLst>
              <a:latin typeface="+mj-lt"/>
              <a:ea typeface="+mj-ea"/>
              <a:cs typeface="+mj-cs"/>
            </a:endParaRPr>
          </a:p>
        </p:txBody>
      </p:sp>
      <p:sp>
        <p:nvSpPr>
          <p:cNvPr id="2" name="Title 1">
            <a:extLst>
              <a:ext uri="{FF2B5EF4-FFF2-40B4-BE49-F238E27FC236}">
                <a16:creationId xmlns="" xmlns:a16="http://schemas.microsoft.com/office/drawing/2014/main" id="{286334CB-61F7-479D-9A70-ECF142C4F300}"/>
              </a:ext>
            </a:extLst>
          </p:cNvPr>
          <p:cNvSpPr>
            <a:spLocks noGrp="1"/>
          </p:cNvSpPr>
          <p:nvPr>
            <p:ph type="title"/>
          </p:nvPr>
        </p:nvSpPr>
        <p:spPr/>
        <p:txBody>
          <a:bodyPr>
            <a:normAutofit/>
          </a:bodyPr>
          <a:lstStyle/>
          <a:p>
            <a:r>
              <a:rPr lang="en-US" sz="3600" dirty="0"/>
              <a:t>How Data Analysis helps?</a:t>
            </a:r>
            <a:endParaRPr lang="en-IN" sz="3600" dirty="0"/>
          </a:p>
        </p:txBody>
      </p:sp>
      <p:sp>
        <p:nvSpPr>
          <p:cNvPr id="4" name="Rectangle 3"/>
          <p:cNvSpPr/>
          <p:nvPr/>
        </p:nvSpPr>
        <p:spPr>
          <a:xfrm>
            <a:off x="500742" y="4390667"/>
            <a:ext cx="11778343" cy="2375009"/>
          </a:xfrm>
          <a:prstGeom prst="rect">
            <a:avLst/>
          </a:prstGeom>
        </p:spPr>
        <p:txBody>
          <a:bodyPr wrap="square">
            <a:spAutoFit/>
          </a:bodyPr>
          <a:lstStyle/>
          <a:p>
            <a:pPr algn="just">
              <a:lnSpc>
                <a:spcPct val="150000"/>
              </a:lnSpc>
              <a:spcAft>
                <a:spcPts val="800"/>
              </a:spcAft>
            </a:pPr>
            <a:r>
              <a:rPr lang="en-IN" dirty="0"/>
              <a:t>You also create huge amounts of it every single day. </a:t>
            </a:r>
          </a:p>
          <a:p>
            <a:pPr algn="just">
              <a:lnSpc>
                <a:spcPct val="150000"/>
              </a:lnSpc>
              <a:spcAft>
                <a:spcPts val="800"/>
              </a:spcAft>
            </a:pPr>
            <a:r>
              <a:rPr lang="en-IN" dirty="0"/>
              <a:t>Any time you use your phone, look up something online, stream music, shop with a credit card, post on social media or use GPS to map a route, you're creating data.</a:t>
            </a:r>
          </a:p>
          <a:p>
            <a:pPr algn="just">
              <a:lnSpc>
                <a:spcPct val="150000"/>
              </a:lnSpc>
              <a:spcAft>
                <a:spcPts val="800"/>
              </a:spcAft>
            </a:pPr>
            <a:r>
              <a:rPr lang="en-IN" dirty="0"/>
              <a:t>Data analyst is someone who collects, transforms, and organizes data in order to help make informed decisions</a:t>
            </a:r>
            <a:endParaRPr lang="en-IN" dirty="0"/>
          </a:p>
        </p:txBody>
      </p:sp>
      <p:sp>
        <p:nvSpPr>
          <p:cNvPr id="5" name="Rectangle 4"/>
          <p:cNvSpPr/>
          <p:nvPr/>
        </p:nvSpPr>
        <p:spPr>
          <a:xfrm>
            <a:off x="407866" y="3605971"/>
            <a:ext cx="11282256" cy="646331"/>
          </a:xfrm>
          <a:prstGeom prst="rect">
            <a:avLst/>
          </a:prstGeom>
        </p:spPr>
        <p:txBody>
          <a:bodyPr wrap="none">
            <a:spAutoFit/>
          </a:bodyPr>
          <a:lstStyle/>
          <a:p>
            <a:pPr>
              <a:spcBef>
                <a:spcPct val="0"/>
              </a:spcBef>
            </a:pPr>
            <a:r>
              <a:rPr lang="en-US" sz="3600" b="1" dirty="0">
                <a:solidFill>
                  <a:schemeClr val="tx2"/>
                </a:solidFill>
                <a:effectLst>
                  <a:outerShdw blurRad="31750" dist="25400" dir="5400000" algn="tl" rotWithShape="0">
                    <a:srgbClr val="000000">
                      <a:alpha val="25000"/>
                    </a:srgbClr>
                  </a:outerShdw>
                </a:effectLst>
                <a:latin typeface="+mj-lt"/>
                <a:ea typeface="+mj-ea"/>
                <a:cs typeface="+mj-cs"/>
              </a:rPr>
              <a:t>How do you create Data and role of Data Analyst?</a:t>
            </a:r>
            <a:endParaRPr lang="en-IN" sz="3600" b="1" dirty="0">
              <a:solidFill>
                <a:schemeClr val="tx2"/>
              </a:solidFill>
              <a:effectLst>
                <a:outerShdw blurRad="31750" dist="25400" dir="54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3094127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p:cNvSpPr>
            <a:spLocks noGrp="1" noChangeArrowheads="1"/>
          </p:cNvSpPr>
          <p:nvPr>
            <p:ph type="title"/>
          </p:nvPr>
        </p:nvSpPr>
        <p:spPr/>
        <p:txBody>
          <a:bodyPr>
            <a:normAutofit fontScale="90000"/>
          </a:bodyPr>
          <a:lstStyle/>
          <a:p>
            <a:r>
              <a:rPr lang="en-US" dirty="0"/>
              <a:t>What is Data?</a:t>
            </a:r>
          </a:p>
        </p:txBody>
      </p:sp>
      <p:sp>
        <p:nvSpPr>
          <p:cNvPr id="4099" name="Rectangle 9"/>
          <p:cNvSpPr>
            <a:spLocks noGrp="1" noChangeArrowheads="1"/>
          </p:cNvSpPr>
          <p:nvPr>
            <p:ph type="body" sz="half" idx="1"/>
          </p:nvPr>
        </p:nvSpPr>
        <p:spPr>
          <a:xfrm>
            <a:off x="501162" y="1143000"/>
            <a:ext cx="5594838" cy="5181600"/>
          </a:xfrm>
        </p:spPr>
        <p:txBody>
          <a:bodyPr>
            <a:normAutofit/>
          </a:bodyPr>
          <a:lstStyle/>
          <a:p>
            <a:r>
              <a:rPr lang="en-US" sz="2400" dirty="0"/>
              <a:t>Collection of </a:t>
            </a:r>
            <a:r>
              <a:rPr lang="en-US" sz="2400" b="1" i="1" dirty="0">
                <a:solidFill>
                  <a:srgbClr val="CC6600"/>
                </a:solidFill>
              </a:rPr>
              <a:t>data objects </a:t>
            </a:r>
            <a:r>
              <a:rPr lang="en-US" sz="2400" dirty="0"/>
              <a:t>and their </a:t>
            </a:r>
            <a:r>
              <a:rPr lang="en-US" sz="2400" b="1" i="1" dirty="0">
                <a:solidFill>
                  <a:srgbClr val="CC6600"/>
                </a:solidFill>
              </a:rPr>
              <a:t>attributes</a:t>
            </a:r>
          </a:p>
          <a:p>
            <a:pPr lvl="4"/>
            <a:endParaRPr lang="en-US" sz="600" dirty="0"/>
          </a:p>
          <a:p>
            <a:r>
              <a:rPr lang="en-US" sz="2400" dirty="0"/>
              <a:t>An </a:t>
            </a:r>
            <a:r>
              <a:rPr lang="en-US" sz="2400" b="1" i="1" dirty="0">
                <a:solidFill>
                  <a:srgbClr val="CC6600"/>
                </a:solidFill>
              </a:rPr>
              <a:t>attribute</a:t>
            </a:r>
            <a:r>
              <a:rPr lang="en-US" sz="2400" dirty="0"/>
              <a:t> is a property or characteristic of an object</a:t>
            </a:r>
          </a:p>
          <a:p>
            <a:pPr lvl="1"/>
            <a:r>
              <a:rPr lang="en-US" sz="2000" dirty="0"/>
              <a:t>Examples: eye color of a person, temperature, etc.</a:t>
            </a:r>
          </a:p>
          <a:p>
            <a:pPr lvl="1"/>
            <a:r>
              <a:rPr lang="en-US" sz="2000" dirty="0"/>
              <a:t>Attribute is also known as variable, field, characteristic, dimension, or feature</a:t>
            </a:r>
          </a:p>
          <a:p>
            <a:r>
              <a:rPr lang="en-US" sz="2400" dirty="0"/>
              <a:t>A collection of attributes describe an </a:t>
            </a:r>
            <a:r>
              <a:rPr lang="en-US" sz="2400" b="1" i="1" dirty="0">
                <a:solidFill>
                  <a:srgbClr val="CC6600"/>
                </a:solidFill>
              </a:rPr>
              <a:t>object</a:t>
            </a:r>
          </a:p>
          <a:p>
            <a:pPr lvl="1"/>
            <a:r>
              <a:rPr lang="en-US" sz="2000" dirty="0"/>
              <a:t>Object is also known as record, point, case, sample, entity, or instance</a:t>
            </a:r>
          </a:p>
          <a:p>
            <a:pPr lvl="4"/>
            <a:endParaRPr lang="en-US" dirty="0"/>
          </a:p>
        </p:txBody>
      </p:sp>
      <p:grpSp>
        <p:nvGrpSpPr>
          <p:cNvPr id="4100" name="Group 16"/>
          <p:cNvGrpSpPr>
            <a:grpSpLocks/>
          </p:cNvGrpSpPr>
          <p:nvPr/>
        </p:nvGrpSpPr>
        <p:grpSpPr bwMode="auto">
          <a:xfrm>
            <a:off x="7154864" y="1601788"/>
            <a:ext cx="3513137" cy="5027612"/>
            <a:chOff x="3403" y="1104"/>
            <a:chExt cx="2213" cy="2640"/>
          </a:xfrm>
        </p:grpSpPr>
        <p:graphicFrame>
          <p:nvGraphicFramePr>
            <p:cNvPr id="4107" name="Object 10"/>
            <p:cNvGraphicFramePr>
              <a:graphicFrameLocks noChangeAspect="1"/>
            </p:cNvGraphicFramePr>
            <p:nvPr/>
          </p:nvGraphicFramePr>
          <p:xfrm>
            <a:off x="3403" y="1378"/>
            <a:ext cx="2213" cy="2366"/>
          </p:xfrm>
          <a:graphic>
            <a:graphicData uri="http://schemas.openxmlformats.org/presentationml/2006/ole">
              <mc:AlternateContent xmlns:mc="http://schemas.openxmlformats.org/markup-compatibility/2006">
                <mc:Choice xmlns:v="urn:schemas-microsoft-com:vml" Requires="v">
                  <p:oleObj spid="_x0000_s1089" name="Document" r:id="rId4" imgW="5405628" imgH="5779008" progId="Word.Document.8">
                    <p:embed/>
                  </p:oleObj>
                </mc:Choice>
                <mc:Fallback>
                  <p:oleObj name="Document" r:id="rId4" imgW="5405628" imgH="5779008" progId="Word.Document.8">
                    <p:embed/>
                    <p:pic>
                      <p:nvPicPr>
                        <p:cNvPr id="4107"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 y="1378"/>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8"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101" name="Text Box 14"/>
          <p:cNvSpPr txBox="1">
            <a:spLocks noChangeArrowheads="1"/>
          </p:cNvSpPr>
          <p:nvPr/>
        </p:nvSpPr>
        <p:spPr bwMode="auto">
          <a:xfrm>
            <a:off x="8001000" y="1069976"/>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solidFill>
                  <a:srgbClr val="FF0000"/>
                </a:solidFill>
              </a:rPr>
              <a:t>Attributes</a:t>
            </a:r>
          </a:p>
        </p:txBody>
      </p:sp>
      <p:sp>
        <p:nvSpPr>
          <p:cNvPr id="4102" name="AutoShape 15"/>
          <p:cNvSpPr>
            <a:spLocks/>
          </p:cNvSpPr>
          <p:nvPr/>
        </p:nvSpPr>
        <p:spPr bwMode="auto">
          <a:xfrm>
            <a:off x="6781800" y="2517776"/>
            <a:ext cx="381000" cy="3808413"/>
          </a:xfrm>
          <a:prstGeom prst="leftBrace">
            <a:avLst>
              <a:gd name="adj1" fmla="val 8329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Text Box 17"/>
          <p:cNvSpPr txBox="1">
            <a:spLocks noChangeArrowheads="1"/>
          </p:cNvSpPr>
          <p:nvPr/>
        </p:nvSpPr>
        <p:spPr bwMode="auto">
          <a:xfrm rot="16200000">
            <a:off x="5859463" y="3889376"/>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solidFill>
                  <a:srgbClr val="FF0000"/>
                </a:solidFill>
              </a:rPr>
              <a:t>Objects</a:t>
            </a:r>
          </a:p>
        </p:txBody>
      </p:sp>
      <p:grpSp>
        <p:nvGrpSpPr>
          <p:cNvPr id="4104" name="Group 19"/>
          <p:cNvGrpSpPr>
            <a:grpSpLocks/>
          </p:cNvGrpSpPr>
          <p:nvPr/>
        </p:nvGrpSpPr>
        <p:grpSpPr bwMode="auto">
          <a:xfrm>
            <a:off x="1828800" y="838200"/>
            <a:ext cx="8534400" cy="152400"/>
            <a:chOff x="264" y="788"/>
            <a:chExt cx="5232" cy="124"/>
          </a:xfrm>
        </p:grpSpPr>
        <p:sp>
          <p:nvSpPr>
            <p:cNvPr id="4105" name="Rectangle 20"/>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4106" name="Rectangle 21"/>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027"/>
          <p:cNvSpPr>
            <a:spLocks noGrp="1" noChangeArrowheads="1"/>
          </p:cNvSpPr>
          <p:nvPr>
            <p:ph idx="1"/>
          </p:nvPr>
        </p:nvSpPr>
        <p:spPr>
          <a:xfrm>
            <a:off x="959218" y="1090246"/>
            <a:ext cx="10075128" cy="5181600"/>
          </a:xfrm>
        </p:spPr>
        <p:txBody>
          <a:bodyPr/>
          <a:lstStyle/>
          <a:p>
            <a:pPr algn="just">
              <a:lnSpc>
                <a:spcPct val="90000"/>
              </a:lnSpc>
            </a:pPr>
            <a:r>
              <a:rPr lang="en-US" b="1" i="1" dirty="0">
                <a:solidFill>
                  <a:srgbClr val="CC6600"/>
                </a:solidFill>
              </a:rPr>
              <a:t>Attribute values</a:t>
            </a:r>
            <a:r>
              <a:rPr lang="en-US" b="1" i="1" dirty="0"/>
              <a:t> </a:t>
            </a:r>
            <a:r>
              <a:rPr lang="en-US" dirty="0"/>
              <a:t>are numbers or symbols assigned to an attribute for a particular object</a:t>
            </a:r>
          </a:p>
          <a:p>
            <a:pPr lvl="4" algn="just">
              <a:lnSpc>
                <a:spcPct val="90000"/>
              </a:lnSpc>
            </a:pPr>
            <a:endParaRPr lang="en-US" dirty="0"/>
          </a:p>
          <a:p>
            <a:pPr algn="just">
              <a:lnSpc>
                <a:spcPct val="90000"/>
              </a:lnSpc>
            </a:pPr>
            <a:r>
              <a:rPr lang="en-US" dirty="0"/>
              <a:t>Distinction between attributes and attribute values</a:t>
            </a:r>
          </a:p>
          <a:p>
            <a:pPr lvl="1" algn="just">
              <a:lnSpc>
                <a:spcPct val="90000"/>
              </a:lnSpc>
            </a:pPr>
            <a:r>
              <a:rPr lang="en-US" dirty="0"/>
              <a:t>Same attribute can be mapped to different attribute values</a:t>
            </a:r>
          </a:p>
          <a:p>
            <a:pPr lvl="2" algn="just">
              <a:lnSpc>
                <a:spcPct val="90000"/>
              </a:lnSpc>
            </a:pPr>
            <a:r>
              <a:rPr lang="en-US" dirty="0"/>
              <a:t> </a:t>
            </a:r>
            <a:r>
              <a:rPr lang="en-US" sz="2200" dirty="0"/>
              <a:t>Example: height can be measured in feet or meters</a:t>
            </a:r>
          </a:p>
          <a:p>
            <a:pPr lvl="4" algn="just">
              <a:lnSpc>
                <a:spcPct val="90000"/>
              </a:lnSpc>
            </a:pPr>
            <a:endParaRPr lang="en-US" sz="2200" dirty="0"/>
          </a:p>
          <a:p>
            <a:pPr lvl="1" algn="just">
              <a:lnSpc>
                <a:spcPct val="90000"/>
              </a:lnSpc>
            </a:pPr>
            <a:r>
              <a:rPr lang="en-US" dirty="0"/>
              <a:t>Different attributes can be mapped to the same set of values</a:t>
            </a:r>
          </a:p>
          <a:p>
            <a:pPr lvl="2" algn="just">
              <a:lnSpc>
                <a:spcPct val="90000"/>
              </a:lnSpc>
            </a:pPr>
            <a:r>
              <a:rPr lang="en-US" dirty="0"/>
              <a:t> </a:t>
            </a:r>
            <a:r>
              <a:rPr lang="en-US" sz="2200" dirty="0"/>
              <a:t>Example: Attribute values for ID and age are integers</a:t>
            </a:r>
          </a:p>
          <a:p>
            <a:pPr lvl="1" algn="just">
              <a:lnSpc>
                <a:spcPct val="90000"/>
              </a:lnSpc>
            </a:pPr>
            <a:r>
              <a:rPr lang="en-US" sz="2600" dirty="0"/>
              <a:t> But properties of attribute can be different than the properties of the values used to represent the attribute</a:t>
            </a:r>
          </a:p>
        </p:txBody>
      </p:sp>
      <p:sp>
        <p:nvSpPr>
          <p:cNvPr id="5122" name="Rectangle 1026"/>
          <p:cNvSpPr>
            <a:spLocks noGrp="1" noChangeArrowheads="1"/>
          </p:cNvSpPr>
          <p:nvPr>
            <p:ph type="title"/>
          </p:nvPr>
        </p:nvSpPr>
        <p:spPr>
          <a:xfrm>
            <a:off x="771525" y="0"/>
            <a:ext cx="10515600" cy="1325563"/>
          </a:xfrm>
        </p:spPr>
        <p:txBody>
          <a:bodyPr/>
          <a:lstStyle/>
          <a:p>
            <a:r>
              <a:rPr lang="en-US" dirty="0"/>
              <a:t>Attribute Values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744" y="730240"/>
            <a:ext cx="10863942" cy="3693319"/>
          </a:xfrm>
          <a:prstGeom prst="rect">
            <a:avLst/>
          </a:prstGeom>
        </p:spPr>
        <p:txBody>
          <a:bodyPr wrap="square">
            <a:spAutoFit/>
          </a:bodyPr>
          <a:lstStyle/>
          <a:p>
            <a:r>
              <a:rPr lang="en-US" sz="2400" b="1" dirty="0"/>
              <a:t>Measurement </a:t>
            </a:r>
            <a:r>
              <a:rPr lang="en-US" sz="2400" b="1" dirty="0" smtClean="0"/>
              <a:t>Scales</a:t>
            </a:r>
          </a:p>
          <a:p>
            <a:endParaRPr lang="en-US" sz="2400" b="1" dirty="0" smtClean="0"/>
          </a:p>
          <a:p>
            <a:endParaRPr lang="en-US" sz="2400" b="1" dirty="0"/>
          </a:p>
          <a:p>
            <a:r>
              <a:rPr lang="en-US" dirty="0"/>
              <a:t>A nominal scale classifies data into distinct categories in which no ranking is implied.</a:t>
            </a:r>
          </a:p>
          <a:p>
            <a:endParaRPr lang="en-US" dirty="0"/>
          </a:p>
          <a:p>
            <a:r>
              <a:rPr lang="en-US" b="1" dirty="0"/>
              <a:t>Categorical Variables 		</a:t>
            </a:r>
            <a:r>
              <a:rPr lang="en-US" b="1" dirty="0" smtClean="0"/>
              <a:t>	Categories</a:t>
            </a:r>
          </a:p>
          <a:p>
            <a:endParaRPr lang="en-US" b="1" dirty="0" smtClean="0"/>
          </a:p>
          <a:p>
            <a:r>
              <a:rPr lang="en-US" dirty="0" smtClean="0"/>
              <a:t>Do </a:t>
            </a:r>
            <a:r>
              <a:rPr lang="en-US" dirty="0"/>
              <a:t>you have a Facebook  profile</a:t>
            </a:r>
            <a:r>
              <a:rPr lang="en-US" dirty="0" smtClean="0"/>
              <a:t>?             </a:t>
            </a:r>
            <a:r>
              <a:rPr lang="en-US" dirty="0"/>
              <a:t>Yes, </a:t>
            </a:r>
            <a:r>
              <a:rPr lang="en-US" dirty="0" smtClean="0"/>
              <a:t>No      		</a:t>
            </a:r>
            <a:endParaRPr lang="en-US" dirty="0"/>
          </a:p>
          <a:p>
            <a:r>
              <a:rPr lang="en-US" dirty="0"/>
              <a:t>		</a:t>
            </a:r>
          </a:p>
          <a:p>
            <a:r>
              <a:rPr lang="en-US" dirty="0"/>
              <a:t>Type of investment		</a:t>
            </a:r>
            <a:r>
              <a:rPr lang="en-US" dirty="0" smtClean="0"/>
              <a:t>	Growth</a:t>
            </a:r>
            <a:r>
              <a:rPr lang="en-US" dirty="0"/>
              <a:t>, Value, </a:t>
            </a:r>
            <a:r>
              <a:rPr lang="en-US" dirty="0" smtClean="0"/>
              <a:t>other</a:t>
            </a:r>
          </a:p>
          <a:p>
            <a:endParaRPr lang="en-US" dirty="0"/>
          </a:p>
          <a:p>
            <a:r>
              <a:rPr lang="en-US" dirty="0"/>
              <a:t>Cellular Provider 		</a:t>
            </a:r>
            <a:r>
              <a:rPr lang="en-US" dirty="0" smtClean="0"/>
              <a:t>	AT </a:t>
            </a:r>
            <a:r>
              <a:rPr lang="en-US" dirty="0"/>
              <a:t>&amp; T, sprint, Verizon</a:t>
            </a:r>
            <a:r>
              <a:rPr lang="en-US" dirty="0" smtClean="0"/>
              <a:t>, 	other</a:t>
            </a:r>
            <a:r>
              <a:rPr lang="en-US" dirty="0"/>
              <a:t>, None</a:t>
            </a:r>
            <a:endParaRPr lang="en-IN" dirty="0"/>
          </a:p>
        </p:txBody>
      </p:sp>
    </p:spTree>
    <p:extLst>
      <p:ext uri="{BB962C8B-B14F-4D97-AF65-F5344CB8AC3E}">
        <p14:creationId xmlns:p14="http://schemas.microsoft.com/office/powerpoint/2010/main" val="37962551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1670050" y="990600"/>
            <a:ext cx="8394700" cy="5029200"/>
          </a:xfrm>
          <a:noFill/>
        </p:spPr>
        <p:txBody>
          <a:bodyPr/>
          <a:lstStyle/>
          <a:p>
            <a:pPr marL="285750" indent="-285750">
              <a:lnSpc>
                <a:spcPct val="95000"/>
              </a:lnSpc>
              <a:spcBef>
                <a:spcPct val="20000"/>
              </a:spcBef>
            </a:pPr>
            <a:r>
              <a:rPr lang="en-US" sz="2400"/>
              <a:t>The way you measure an attribute may not match the attributes properties.</a:t>
            </a:r>
          </a:p>
          <a:p>
            <a:pPr lvl="1">
              <a:lnSpc>
                <a:spcPct val="95000"/>
              </a:lnSpc>
              <a:spcBef>
                <a:spcPct val="20000"/>
              </a:spcBef>
            </a:pPr>
            <a:endParaRPr lang="en-US">
              <a:latin typeface="Times New Roman" pitchFamily="18" charset="0"/>
              <a:cs typeface="Times New Roman" pitchFamily="18" charset="0"/>
            </a:endParaRPr>
          </a:p>
          <a:p>
            <a:pPr lvl="1">
              <a:lnSpc>
                <a:spcPct val="95000"/>
              </a:lnSpc>
              <a:spcBef>
                <a:spcPct val="20000"/>
              </a:spcBef>
            </a:pPr>
            <a:endParaRPr lang="en-US" sz="2000" b="1">
              <a:latin typeface="Times New Roman" pitchFamily="18" charset="0"/>
              <a:cs typeface="Times New Roman" pitchFamily="18" charset="0"/>
            </a:endParaRPr>
          </a:p>
        </p:txBody>
      </p:sp>
      <p:sp>
        <p:nvSpPr>
          <p:cNvPr id="6146" name="Rectangle 2"/>
          <p:cNvSpPr>
            <a:spLocks noGrp="1" noChangeArrowheads="1"/>
          </p:cNvSpPr>
          <p:nvPr>
            <p:ph type="title"/>
          </p:nvPr>
        </p:nvSpPr>
        <p:spPr>
          <a:xfrm>
            <a:off x="1752600" y="0"/>
            <a:ext cx="8585200" cy="685800"/>
          </a:xfrm>
        </p:spPr>
        <p:txBody>
          <a:bodyPr>
            <a:normAutofit fontScale="90000"/>
          </a:bodyPr>
          <a:lstStyle/>
          <a:p>
            <a:r>
              <a:rPr lang="en-US"/>
              <a:t>Measurement of Length </a:t>
            </a:r>
          </a:p>
        </p:txBody>
      </p:sp>
      <p:graphicFrame>
        <p:nvGraphicFramePr>
          <p:cNvPr id="6148" name="Object 4"/>
          <p:cNvGraphicFramePr>
            <a:graphicFrameLocks noChangeAspect="1"/>
          </p:cNvGraphicFramePr>
          <p:nvPr/>
        </p:nvGraphicFramePr>
        <p:xfrm>
          <a:off x="2962276" y="1679576"/>
          <a:ext cx="6105525" cy="4848225"/>
        </p:xfrm>
        <a:graphic>
          <a:graphicData uri="http://schemas.openxmlformats.org/presentationml/2006/ole">
            <mc:AlternateContent xmlns:mc="http://schemas.openxmlformats.org/markup-compatibility/2006">
              <mc:Choice xmlns:v="urn:schemas-microsoft-com:vml" Requires="v">
                <p:oleObj spid="_x0000_s2113" name="VISIO" r:id="rId4" imgW="5582412" imgH="4442460" progId="Visio.Drawing.6">
                  <p:embed/>
                </p:oleObj>
              </mc:Choice>
              <mc:Fallback>
                <p:oleObj name="VISIO" r:id="rId4" imgW="5582412" imgH="4442460" progId="Visio.Drawing.6">
                  <p:embed/>
                  <p:pic>
                    <p:nvPicPr>
                      <p:cNvPr id="614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2276" y="1679576"/>
                        <a:ext cx="6105525"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49" name="Group 5"/>
          <p:cNvGrpSpPr>
            <a:grpSpLocks/>
          </p:cNvGrpSpPr>
          <p:nvPr/>
        </p:nvGrpSpPr>
        <p:grpSpPr bwMode="auto">
          <a:xfrm>
            <a:off x="1828800" y="838200"/>
            <a:ext cx="8534400" cy="152400"/>
            <a:chOff x="264" y="788"/>
            <a:chExt cx="5232" cy="124"/>
          </a:xfrm>
        </p:grpSpPr>
        <p:sp>
          <p:nvSpPr>
            <p:cNvPr id="6152" name="Rectangle 6"/>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6153" name="Rectangle 7"/>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
        <p:nvSpPr>
          <p:cNvPr id="6150" name="Text Box 8"/>
          <p:cNvSpPr txBox="1">
            <a:spLocks noChangeArrowheads="1"/>
          </p:cNvSpPr>
          <p:nvPr/>
        </p:nvSpPr>
        <p:spPr bwMode="auto">
          <a:xfrm>
            <a:off x="9067800" y="2984500"/>
            <a:ext cx="16002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This scale preserves  the ordering  and additvity properties of length.</a:t>
            </a:r>
          </a:p>
        </p:txBody>
      </p:sp>
      <p:sp>
        <p:nvSpPr>
          <p:cNvPr id="6151" name="Text Box 9"/>
          <p:cNvSpPr txBox="1">
            <a:spLocks noChangeArrowheads="1"/>
          </p:cNvSpPr>
          <p:nvPr/>
        </p:nvSpPr>
        <p:spPr bwMode="auto">
          <a:xfrm>
            <a:off x="1524000" y="2984500"/>
            <a:ext cx="1676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This scale preserves  only the ordering property of  length.</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
          <p:cNvSpPr>
            <a:spLocks noGrp="1" noChangeArrowheads="1"/>
          </p:cNvSpPr>
          <p:nvPr>
            <p:ph idx="1"/>
          </p:nvPr>
        </p:nvSpPr>
        <p:spPr>
          <a:xfrm>
            <a:off x="492369" y="1143000"/>
            <a:ext cx="11289323" cy="5181600"/>
          </a:xfrm>
        </p:spPr>
        <p:txBody>
          <a:bodyPr>
            <a:normAutofit/>
          </a:bodyPr>
          <a:lstStyle/>
          <a:p>
            <a:r>
              <a:rPr lang="en-US" dirty="0"/>
              <a:t> There are different types of attributes</a:t>
            </a:r>
          </a:p>
          <a:p>
            <a:pPr marL="749300" lvl="1">
              <a:spcBef>
                <a:spcPts val="300"/>
              </a:spcBef>
            </a:pPr>
            <a:r>
              <a:rPr lang="en-US" sz="2800" dirty="0">
                <a:solidFill>
                  <a:srgbClr val="FF0000"/>
                </a:solidFill>
              </a:rPr>
              <a:t>Nominal</a:t>
            </a:r>
            <a:endParaRPr lang="en-US" sz="2800" dirty="0"/>
          </a:p>
          <a:p>
            <a:pPr marL="1257300" lvl="2" indent="-393700">
              <a:spcBef>
                <a:spcPts val="300"/>
              </a:spcBef>
            </a:pPr>
            <a:r>
              <a:rPr lang="en-US" sz="2400" dirty="0"/>
              <a:t>Examples: ID numbers, eye color, zip codes</a:t>
            </a:r>
          </a:p>
          <a:p>
            <a:pPr marL="749300" lvl="1">
              <a:spcBef>
                <a:spcPts val="300"/>
              </a:spcBef>
            </a:pPr>
            <a:r>
              <a:rPr lang="en-US" sz="2800" dirty="0">
                <a:solidFill>
                  <a:srgbClr val="FF0000"/>
                </a:solidFill>
              </a:rPr>
              <a:t>Ordinal</a:t>
            </a:r>
            <a:endParaRPr lang="en-US" sz="2800" dirty="0"/>
          </a:p>
          <a:p>
            <a:pPr marL="1257300" lvl="2" indent="-393700">
              <a:spcBef>
                <a:spcPts val="300"/>
              </a:spcBef>
            </a:pPr>
            <a:r>
              <a:rPr lang="en-US" sz="2400" dirty="0"/>
              <a:t>Examples: rankings (e.g., taste of potato chips on a scale from 1-10), grades, height {tall, medium, short}</a:t>
            </a:r>
          </a:p>
          <a:p>
            <a:pPr marL="749300" lvl="1">
              <a:spcBef>
                <a:spcPts val="300"/>
              </a:spcBef>
            </a:pPr>
            <a:r>
              <a:rPr lang="en-US" sz="2800" dirty="0">
                <a:solidFill>
                  <a:srgbClr val="FF0000"/>
                </a:solidFill>
              </a:rPr>
              <a:t>Interval</a:t>
            </a:r>
            <a:endParaRPr lang="en-US" sz="2800" dirty="0"/>
          </a:p>
          <a:p>
            <a:pPr marL="1257300" lvl="2" indent="-393700">
              <a:spcBef>
                <a:spcPts val="300"/>
              </a:spcBef>
            </a:pPr>
            <a:r>
              <a:rPr lang="en-US" sz="2400" dirty="0"/>
              <a:t>Examples: calendar dates, temperatures in Celsius or Fahrenheit.</a:t>
            </a:r>
          </a:p>
          <a:p>
            <a:pPr marL="749300" lvl="1">
              <a:spcBef>
                <a:spcPts val="300"/>
              </a:spcBef>
            </a:pPr>
            <a:r>
              <a:rPr lang="en-US" sz="2800" dirty="0">
                <a:solidFill>
                  <a:srgbClr val="FF0000"/>
                </a:solidFill>
              </a:rPr>
              <a:t>Ratio</a:t>
            </a:r>
            <a:endParaRPr lang="en-US" sz="2800" dirty="0"/>
          </a:p>
          <a:p>
            <a:pPr marL="1257300" lvl="2" indent="-393700">
              <a:spcBef>
                <a:spcPts val="300"/>
              </a:spcBef>
            </a:pPr>
            <a:r>
              <a:rPr lang="en-US" sz="2400" dirty="0"/>
              <a:t>Examples: temperature in Kelvin, length, counts, elapsed time (e.g., time to run a race) </a:t>
            </a:r>
            <a:endParaRPr lang="en-US" dirty="0"/>
          </a:p>
        </p:txBody>
      </p:sp>
      <p:sp>
        <p:nvSpPr>
          <p:cNvPr id="7170" name="Rectangle 9"/>
          <p:cNvSpPr>
            <a:spLocks noGrp="1" noChangeArrowheads="1"/>
          </p:cNvSpPr>
          <p:nvPr>
            <p:ph type="title"/>
          </p:nvPr>
        </p:nvSpPr>
        <p:spPr>
          <a:xfrm>
            <a:off x="882162" y="-153621"/>
            <a:ext cx="10515600" cy="1325563"/>
          </a:xfrm>
        </p:spPr>
        <p:txBody>
          <a:bodyPr/>
          <a:lstStyle/>
          <a:p>
            <a:r>
              <a:rPr lang="en-US" dirty="0"/>
              <a:t>Types of Attributes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0" y="250371"/>
            <a:ext cx="4713514" cy="461665"/>
          </a:xfrm>
          <a:prstGeom prst="rect">
            <a:avLst/>
          </a:prstGeom>
          <a:noFill/>
        </p:spPr>
        <p:txBody>
          <a:bodyPr wrap="square" rtlCol="0">
            <a:spAutoFit/>
          </a:bodyPr>
          <a:lstStyle/>
          <a:p>
            <a:pPr algn="ctr"/>
            <a:r>
              <a:rPr lang="en-US" sz="2400" b="1" dirty="0" smtClean="0"/>
              <a:t>Types of Variable/Data</a:t>
            </a:r>
            <a:endParaRPr lang="en-IN" sz="2400" b="1" dirty="0"/>
          </a:p>
        </p:txBody>
      </p:sp>
      <p:grpSp>
        <p:nvGrpSpPr>
          <p:cNvPr id="43" name="Group 42"/>
          <p:cNvGrpSpPr/>
          <p:nvPr/>
        </p:nvGrpSpPr>
        <p:grpSpPr>
          <a:xfrm>
            <a:off x="424542" y="1208314"/>
            <a:ext cx="11625944" cy="4136572"/>
            <a:chOff x="424542" y="1208314"/>
            <a:chExt cx="11625944" cy="4136572"/>
          </a:xfrm>
        </p:grpSpPr>
        <p:sp>
          <p:nvSpPr>
            <p:cNvPr id="3" name="Rectangle 2"/>
            <p:cNvSpPr/>
            <p:nvPr/>
          </p:nvSpPr>
          <p:spPr>
            <a:xfrm>
              <a:off x="4822371" y="1208314"/>
              <a:ext cx="2351315" cy="8055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Variable</a:t>
              </a:r>
              <a:endParaRPr lang="en-IN" dirty="0"/>
            </a:p>
          </p:txBody>
        </p:sp>
        <p:sp>
          <p:nvSpPr>
            <p:cNvPr id="5" name="Rectangle 4"/>
            <p:cNvSpPr/>
            <p:nvPr/>
          </p:nvSpPr>
          <p:spPr>
            <a:xfrm>
              <a:off x="2623456" y="2895600"/>
              <a:ext cx="2351315" cy="8055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Categorical</a:t>
              </a:r>
            </a:p>
            <a:p>
              <a:pPr algn="ctr"/>
              <a:r>
                <a:rPr lang="en-US" dirty="0" smtClean="0"/>
                <a:t>(Qualitative)</a:t>
              </a:r>
              <a:endParaRPr lang="en-IN" dirty="0"/>
            </a:p>
          </p:txBody>
        </p:sp>
        <p:sp>
          <p:nvSpPr>
            <p:cNvPr id="6" name="Rectangle 5"/>
            <p:cNvSpPr/>
            <p:nvPr/>
          </p:nvSpPr>
          <p:spPr>
            <a:xfrm>
              <a:off x="7772400" y="2895599"/>
              <a:ext cx="2351315" cy="8055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Numerical</a:t>
              </a:r>
            </a:p>
            <a:p>
              <a:pPr algn="ctr"/>
              <a:r>
                <a:rPr lang="en-US" dirty="0" smtClean="0"/>
                <a:t>(Quantitative)</a:t>
              </a:r>
              <a:endParaRPr lang="en-IN" dirty="0"/>
            </a:p>
          </p:txBody>
        </p:sp>
        <p:sp>
          <p:nvSpPr>
            <p:cNvPr id="7" name="Rectangle 6"/>
            <p:cNvSpPr/>
            <p:nvPr/>
          </p:nvSpPr>
          <p:spPr>
            <a:xfrm>
              <a:off x="424542" y="4539343"/>
              <a:ext cx="2351315" cy="8055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Nominal</a:t>
              </a:r>
              <a:endParaRPr lang="en-IN" dirty="0"/>
            </a:p>
          </p:txBody>
        </p:sp>
        <p:sp>
          <p:nvSpPr>
            <p:cNvPr id="8" name="Rectangle 7"/>
            <p:cNvSpPr/>
            <p:nvPr/>
          </p:nvSpPr>
          <p:spPr>
            <a:xfrm>
              <a:off x="3940629" y="4539343"/>
              <a:ext cx="2351315" cy="8055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Ordinal</a:t>
              </a:r>
              <a:endParaRPr lang="en-IN" dirty="0"/>
            </a:p>
          </p:txBody>
        </p:sp>
        <p:sp>
          <p:nvSpPr>
            <p:cNvPr id="9" name="Rectangle 8"/>
            <p:cNvSpPr/>
            <p:nvPr/>
          </p:nvSpPr>
          <p:spPr>
            <a:xfrm>
              <a:off x="6716486" y="4539343"/>
              <a:ext cx="2351315" cy="8055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Discrete</a:t>
              </a:r>
              <a:endParaRPr lang="en-IN" dirty="0"/>
            </a:p>
          </p:txBody>
        </p:sp>
        <p:sp>
          <p:nvSpPr>
            <p:cNvPr id="10" name="Rectangle 9"/>
            <p:cNvSpPr/>
            <p:nvPr/>
          </p:nvSpPr>
          <p:spPr>
            <a:xfrm>
              <a:off x="9699171" y="4539342"/>
              <a:ext cx="2351315" cy="8055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Continuous</a:t>
              </a:r>
              <a:endParaRPr lang="en-IN" dirty="0"/>
            </a:p>
          </p:txBody>
        </p:sp>
        <p:cxnSp>
          <p:nvCxnSpPr>
            <p:cNvPr id="12" name="Straight Connector 11"/>
            <p:cNvCxnSpPr/>
            <p:nvPr/>
          </p:nvCxnSpPr>
          <p:spPr>
            <a:xfrm flipV="1">
              <a:off x="3940629" y="2351314"/>
              <a:ext cx="4746171" cy="43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940629" y="2394857"/>
              <a:ext cx="0" cy="500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675914" y="2351313"/>
              <a:ext cx="0" cy="52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 idx="2"/>
            </p:cNvCxnSpPr>
            <p:nvPr/>
          </p:nvCxnSpPr>
          <p:spPr>
            <a:xfrm>
              <a:off x="5998029" y="2013857"/>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426029" y="4158343"/>
              <a:ext cx="35487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74771" y="4158343"/>
              <a:ext cx="0" cy="380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426029" y="4158343"/>
              <a:ext cx="0" cy="380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29000" y="3701143"/>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663543" y="4158343"/>
              <a:ext cx="35160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663543" y="4158343"/>
              <a:ext cx="0" cy="380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179629" y="4158343"/>
              <a:ext cx="0" cy="380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6" idx="2"/>
            </p:cNvCxnSpPr>
            <p:nvPr/>
          </p:nvCxnSpPr>
          <p:spPr>
            <a:xfrm flipH="1">
              <a:off x="8948057" y="3701142"/>
              <a:ext cx="1" cy="457201"/>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a:xfrm>
            <a:off x="152400" y="5609550"/>
            <a:ext cx="3048000" cy="923330"/>
          </a:xfrm>
          <a:prstGeom prst="rect">
            <a:avLst/>
          </a:prstGeom>
        </p:spPr>
        <p:txBody>
          <a:bodyPr wrap="square">
            <a:spAutoFit/>
          </a:bodyPr>
          <a:lstStyle/>
          <a:p>
            <a:pPr algn="just"/>
            <a:r>
              <a:rPr lang="en-US" dirty="0"/>
              <a:t>Marital status, </a:t>
            </a:r>
            <a:r>
              <a:rPr lang="en-US" dirty="0" smtClean="0"/>
              <a:t>Political Party, Eye </a:t>
            </a:r>
            <a:r>
              <a:rPr lang="en-US" dirty="0"/>
              <a:t>Color (Defined Categories)</a:t>
            </a:r>
            <a:endParaRPr lang="en-IN" dirty="0"/>
          </a:p>
        </p:txBody>
      </p:sp>
      <p:sp>
        <p:nvSpPr>
          <p:cNvPr id="40" name="Rectangle 39"/>
          <p:cNvSpPr/>
          <p:nvPr/>
        </p:nvSpPr>
        <p:spPr>
          <a:xfrm>
            <a:off x="3869871" y="5609550"/>
            <a:ext cx="2950029" cy="923330"/>
          </a:xfrm>
          <a:prstGeom prst="rect">
            <a:avLst/>
          </a:prstGeom>
        </p:spPr>
        <p:txBody>
          <a:bodyPr wrap="square">
            <a:spAutoFit/>
          </a:bodyPr>
          <a:lstStyle/>
          <a:p>
            <a:r>
              <a:rPr lang="en-US" dirty="0"/>
              <a:t>Ratings, Good</a:t>
            </a:r>
            <a:r>
              <a:rPr lang="en-US" dirty="0" smtClean="0"/>
              <a:t>, Better</a:t>
            </a:r>
            <a:r>
              <a:rPr lang="en-US" dirty="0"/>
              <a:t>, Best, Low</a:t>
            </a:r>
            <a:r>
              <a:rPr lang="en-US" dirty="0" smtClean="0"/>
              <a:t>, Med</a:t>
            </a:r>
            <a:r>
              <a:rPr lang="en-US" dirty="0"/>
              <a:t>, High (Ordered Categories)</a:t>
            </a:r>
            <a:endParaRPr lang="en-IN" dirty="0"/>
          </a:p>
        </p:txBody>
      </p:sp>
      <p:sp>
        <p:nvSpPr>
          <p:cNvPr id="41" name="Rectangle 40"/>
          <p:cNvSpPr/>
          <p:nvPr/>
        </p:nvSpPr>
        <p:spPr>
          <a:xfrm>
            <a:off x="6716486" y="5609550"/>
            <a:ext cx="2438400" cy="1200329"/>
          </a:xfrm>
          <a:prstGeom prst="rect">
            <a:avLst/>
          </a:prstGeom>
        </p:spPr>
        <p:txBody>
          <a:bodyPr wrap="square">
            <a:spAutoFit/>
          </a:bodyPr>
          <a:lstStyle/>
          <a:p>
            <a:r>
              <a:rPr lang="en-US" dirty="0"/>
              <a:t>Number of Children, Defects per Hour(counted items)</a:t>
            </a:r>
            <a:endParaRPr lang="en-IN" dirty="0"/>
          </a:p>
        </p:txBody>
      </p:sp>
      <p:sp>
        <p:nvSpPr>
          <p:cNvPr id="42" name="Rectangle 41"/>
          <p:cNvSpPr/>
          <p:nvPr/>
        </p:nvSpPr>
        <p:spPr>
          <a:xfrm>
            <a:off x="9773710" y="5620827"/>
            <a:ext cx="1917547" cy="923330"/>
          </a:xfrm>
          <a:prstGeom prst="rect">
            <a:avLst/>
          </a:prstGeom>
        </p:spPr>
        <p:txBody>
          <a:bodyPr wrap="square">
            <a:spAutoFit/>
          </a:bodyPr>
          <a:lstStyle/>
          <a:p>
            <a:r>
              <a:rPr lang="en-IN" dirty="0" smtClean="0"/>
              <a:t>Weight, voltage </a:t>
            </a:r>
            <a:r>
              <a:rPr lang="en-IN" dirty="0"/>
              <a:t>(Measured characteristics)</a:t>
            </a:r>
          </a:p>
        </p:txBody>
      </p:sp>
      <p:sp>
        <p:nvSpPr>
          <p:cNvPr id="44" name="Rectangle 43"/>
          <p:cNvSpPr/>
          <p:nvPr/>
        </p:nvSpPr>
        <p:spPr>
          <a:xfrm>
            <a:off x="7723414" y="4170011"/>
            <a:ext cx="2111475" cy="369332"/>
          </a:xfrm>
          <a:prstGeom prst="rect">
            <a:avLst/>
          </a:prstGeom>
        </p:spPr>
        <p:txBody>
          <a:bodyPr wrap="none">
            <a:spAutoFit/>
          </a:bodyPr>
          <a:lstStyle/>
          <a:p>
            <a:r>
              <a:rPr lang="en-IN" dirty="0"/>
              <a:t>Measured +,-,*,/</a:t>
            </a:r>
          </a:p>
        </p:txBody>
      </p:sp>
      <p:sp>
        <p:nvSpPr>
          <p:cNvPr id="45" name="Rectangle 44"/>
          <p:cNvSpPr/>
          <p:nvPr/>
        </p:nvSpPr>
        <p:spPr>
          <a:xfrm>
            <a:off x="262886" y="3617969"/>
            <a:ext cx="1163143" cy="923330"/>
          </a:xfrm>
          <a:prstGeom prst="rect">
            <a:avLst/>
          </a:prstGeom>
        </p:spPr>
        <p:txBody>
          <a:bodyPr wrap="square">
            <a:spAutoFit/>
          </a:bodyPr>
          <a:lstStyle/>
          <a:p>
            <a:r>
              <a:rPr lang="en-IN" dirty="0"/>
              <a:t>Names </a:t>
            </a:r>
            <a:r>
              <a:rPr lang="en-IN" dirty="0" smtClean="0"/>
              <a:t>label, </a:t>
            </a:r>
            <a:r>
              <a:rPr lang="en-IN" dirty="0"/>
              <a:t>no order</a:t>
            </a:r>
          </a:p>
        </p:txBody>
      </p:sp>
      <p:sp>
        <p:nvSpPr>
          <p:cNvPr id="46" name="Rectangle 45"/>
          <p:cNvSpPr/>
          <p:nvPr/>
        </p:nvSpPr>
        <p:spPr>
          <a:xfrm>
            <a:off x="3704852" y="3800679"/>
            <a:ext cx="3280065" cy="369332"/>
          </a:xfrm>
          <a:prstGeom prst="rect">
            <a:avLst/>
          </a:prstGeom>
        </p:spPr>
        <p:txBody>
          <a:bodyPr wrap="none">
            <a:spAutoFit/>
          </a:bodyPr>
          <a:lstStyle/>
          <a:p>
            <a:r>
              <a:rPr lang="en-IN" dirty="0"/>
              <a:t>1- Poor ,2,3,4,5 - Excellent</a:t>
            </a:r>
          </a:p>
        </p:txBody>
      </p:sp>
    </p:spTree>
    <p:extLst>
      <p:ext uri="{BB962C8B-B14F-4D97-AF65-F5344CB8AC3E}">
        <p14:creationId xmlns:p14="http://schemas.microsoft.com/office/powerpoint/2010/main" val="24007429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4779" y="140622"/>
            <a:ext cx="3269998" cy="523220"/>
          </a:xfrm>
          <a:prstGeom prst="rect">
            <a:avLst/>
          </a:prstGeom>
        </p:spPr>
        <p:txBody>
          <a:bodyPr wrap="none">
            <a:spAutoFit/>
          </a:bodyPr>
          <a:lstStyle/>
          <a:p>
            <a:r>
              <a:rPr lang="en-IN" sz="2800" b="1" dirty="0"/>
              <a:t>Introduction to data </a:t>
            </a:r>
          </a:p>
        </p:txBody>
      </p:sp>
      <p:sp>
        <p:nvSpPr>
          <p:cNvPr id="3" name="Rectangle 2"/>
          <p:cNvSpPr/>
          <p:nvPr/>
        </p:nvSpPr>
        <p:spPr>
          <a:xfrm>
            <a:off x="597875" y="663842"/>
            <a:ext cx="10647485" cy="7017306"/>
          </a:xfrm>
          <a:prstGeom prst="rect">
            <a:avLst/>
          </a:prstGeom>
        </p:spPr>
        <p:txBody>
          <a:bodyPr wrap="square">
            <a:spAutoFit/>
          </a:bodyPr>
          <a:lstStyle/>
          <a:p>
            <a:pPr algn="just">
              <a:lnSpc>
                <a:spcPct val="250000"/>
              </a:lnSpc>
            </a:pPr>
            <a:r>
              <a:rPr lang="en-IN" dirty="0"/>
              <a:t>1.1 Understanding data, Types of attributes, Nominal, ordinal</a:t>
            </a:r>
            <a:r>
              <a:rPr lang="en-IN" dirty="0" smtClean="0"/>
              <a:t>, interval</a:t>
            </a:r>
            <a:r>
              <a:rPr lang="en-IN" dirty="0"/>
              <a:t>, ratio, Discrete and </a:t>
            </a:r>
            <a:r>
              <a:rPr lang="en-IN" dirty="0" smtClean="0"/>
              <a:t>  </a:t>
            </a:r>
          </a:p>
          <a:p>
            <a:pPr algn="just">
              <a:lnSpc>
                <a:spcPct val="250000"/>
              </a:lnSpc>
            </a:pPr>
            <a:r>
              <a:rPr lang="en-IN" dirty="0"/>
              <a:t> </a:t>
            </a:r>
            <a:r>
              <a:rPr lang="en-IN" dirty="0" smtClean="0"/>
              <a:t>     continuous  attributes</a:t>
            </a:r>
            <a:endParaRPr lang="en-IN" dirty="0"/>
          </a:p>
          <a:p>
            <a:pPr algn="just">
              <a:lnSpc>
                <a:spcPct val="250000"/>
              </a:lnSpc>
            </a:pPr>
            <a:r>
              <a:rPr lang="en-IN" dirty="0" smtClean="0"/>
              <a:t>1.2 </a:t>
            </a:r>
            <a:r>
              <a:rPr lang="en-IN" dirty="0"/>
              <a:t>Types of datasets: Record data, Graph-based data</a:t>
            </a:r>
            <a:r>
              <a:rPr lang="en-IN" dirty="0" smtClean="0"/>
              <a:t>, Sequence </a:t>
            </a:r>
            <a:r>
              <a:rPr lang="en-IN" dirty="0"/>
              <a:t>data, time series data, </a:t>
            </a:r>
            <a:endParaRPr lang="en-IN" dirty="0" smtClean="0"/>
          </a:p>
          <a:p>
            <a:pPr algn="just">
              <a:lnSpc>
                <a:spcPct val="250000"/>
              </a:lnSpc>
            </a:pPr>
            <a:r>
              <a:rPr lang="en-IN" dirty="0"/>
              <a:t> </a:t>
            </a:r>
            <a:r>
              <a:rPr lang="en-IN" dirty="0" smtClean="0"/>
              <a:t>     spatial </a:t>
            </a:r>
            <a:r>
              <a:rPr lang="en-IN" dirty="0"/>
              <a:t>data</a:t>
            </a:r>
            <a:r>
              <a:rPr lang="en-IN" dirty="0" smtClean="0"/>
              <a:t>, </a:t>
            </a:r>
            <a:r>
              <a:rPr lang="en-IN" dirty="0"/>
              <a:t>General characteristics of datasets</a:t>
            </a:r>
          </a:p>
          <a:p>
            <a:pPr algn="just">
              <a:lnSpc>
                <a:spcPct val="250000"/>
              </a:lnSpc>
            </a:pPr>
            <a:r>
              <a:rPr lang="en-US" dirty="0" smtClean="0"/>
              <a:t>1.3 </a:t>
            </a:r>
            <a:r>
              <a:rPr lang="en-US" dirty="0"/>
              <a:t>Data quality problems, issues related to applications, </a:t>
            </a:r>
            <a:r>
              <a:rPr lang="en-US" dirty="0" smtClean="0"/>
              <a:t>Data transformations </a:t>
            </a:r>
            <a:r>
              <a:rPr lang="en-US" dirty="0"/>
              <a:t>to make data </a:t>
            </a:r>
            <a:r>
              <a:rPr lang="en-US" dirty="0" smtClean="0"/>
              <a:t> </a:t>
            </a:r>
          </a:p>
          <a:p>
            <a:pPr algn="just">
              <a:lnSpc>
                <a:spcPct val="250000"/>
              </a:lnSpc>
            </a:pPr>
            <a:r>
              <a:rPr lang="en-US" dirty="0"/>
              <a:t> </a:t>
            </a:r>
            <a:r>
              <a:rPr lang="en-US" dirty="0" smtClean="0"/>
              <a:t>     suitable </a:t>
            </a:r>
            <a:r>
              <a:rPr lang="en-US" dirty="0"/>
              <a:t>for d</a:t>
            </a:r>
            <a:r>
              <a:rPr lang="en-US" dirty="0" smtClean="0"/>
              <a:t>ata </a:t>
            </a:r>
            <a:r>
              <a:rPr lang="en-US" dirty="0"/>
              <a:t>mining, Exploratory Data Analysis vs. classical data analytics</a:t>
            </a:r>
          </a:p>
          <a:p>
            <a:pPr algn="just">
              <a:lnSpc>
                <a:spcPct val="250000"/>
              </a:lnSpc>
            </a:pPr>
            <a:r>
              <a:rPr lang="en-US" dirty="0" smtClean="0"/>
              <a:t>1.4 </a:t>
            </a:r>
            <a:r>
              <a:rPr lang="en-US" dirty="0"/>
              <a:t>Categorization of Data Analytics techniques, </a:t>
            </a:r>
            <a:r>
              <a:rPr lang="en-US" dirty="0" smtClean="0"/>
              <a:t>Supervised Unsupervised</a:t>
            </a:r>
            <a:r>
              <a:rPr lang="en-US" dirty="0"/>
              <a:t>, semi-supervised, Application of Data science in real world: Medical and healthcare, Agriculture, disaster management etc.</a:t>
            </a:r>
            <a:endParaRPr lang="en-US" dirty="0" smtClean="0"/>
          </a:p>
          <a:p>
            <a:pPr algn="just">
              <a:lnSpc>
                <a:spcPct val="250000"/>
              </a:lnSpc>
            </a:pPr>
            <a:r>
              <a:rPr lang="en-US" dirty="0"/>
              <a:t> </a:t>
            </a:r>
            <a:r>
              <a:rPr lang="en-US" dirty="0" smtClean="0"/>
              <a:t>      </a:t>
            </a:r>
            <a:endParaRPr lang="en-IN" dirty="0"/>
          </a:p>
        </p:txBody>
      </p:sp>
    </p:spTree>
    <p:extLst>
      <p:ext uri="{BB962C8B-B14F-4D97-AF65-F5344CB8AC3E}">
        <p14:creationId xmlns:p14="http://schemas.microsoft.com/office/powerpoint/2010/main" val="19776394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81483864"/>
              </p:ext>
            </p:extLst>
          </p:nvPr>
        </p:nvGraphicFramePr>
        <p:xfrm>
          <a:off x="1654629" y="1589314"/>
          <a:ext cx="9433106" cy="1621974"/>
        </p:xfrm>
        <a:graphic>
          <a:graphicData uri="http://schemas.openxmlformats.org/drawingml/2006/table">
            <a:tbl>
              <a:tblPr firstRow="1" firstCol="1" bandRow="1">
                <a:tableStyleId>{5C22544A-7EE6-4342-B048-85BDC9FD1C3A}</a:tableStyleId>
              </a:tblPr>
              <a:tblGrid>
                <a:gridCol w="1571844"/>
                <a:gridCol w="1571844"/>
                <a:gridCol w="1571844"/>
                <a:gridCol w="1571844"/>
                <a:gridCol w="1572865"/>
                <a:gridCol w="1572865"/>
              </a:tblGrid>
              <a:tr h="817764">
                <a:tc>
                  <a:txBody>
                    <a:bodyPr/>
                    <a:lstStyle/>
                    <a:p>
                      <a:pPr algn="ctr">
                        <a:lnSpc>
                          <a:spcPct val="115000"/>
                        </a:lnSpc>
                        <a:spcAft>
                          <a:spcPts val="0"/>
                        </a:spcAft>
                      </a:pPr>
                      <a:r>
                        <a:rPr lang="en-IN" sz="1800" dirty="0">
                          <a:effectLst/>
                        </a:rPr>
                        <a:t>Invoice Number</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Customer Name</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Product</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Quantity</a:t>
                      </a:r>
                      <a:endParaRPr lang="en-IN" sz="180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Price </a:t>
                      </a:r>
                      <a:endParaRPr lang="en-IN" sz="180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Customer Satisfaction</a:t>
                      </a:r>
                      <a:endParaRPr lang="en-IN" sz="1800">
                        <a:effectLst/>
                        <a:latin typeface="Calibri"/>
                        <a:ea typeface="Calibri"/>
                        <a:cs typeface="Times New Roman"/>
                      </a:endParaRPr>
                    </a:p>
                  </a:txBody>
                  <a:tcPr marL="68580" marR="68580" marT="0" marB="0"/>
                </a:tc>
              </a:tr>
              <a:tr h="402105">
                <a:tc>
                  <a:txBody>
                    <a:bodyPr/>
                    <a:lstStyle/>
                    <a:p>
                      <a:pPr algn="ctr">
                        <a:lnSpc>
                          <a:spcPct val="115000"/>
                        </a:lnSpc>
                        <a:spcAft>
                          <a:spcPts val="0"/>
                        </a:spcAft>
                      </a:pPr>
                      <a:r>
                        <a:rPr lang="en-IN" sz="1800">
                          <a:effectLst/>
                        </a:rPr>
                        <a:t>101</a:t>
                      </a:r>
                      <a:endParaRPr lang="en-IN" sz="180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John</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Laptop</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2</a:t>
                      </a:r>
                      <a:endParaRPr lang="en-IN" sz="180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65000.5</a:t>
                      </a:r>
                      <a:endParaRPr lang="en-IN" sz="180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5</a:t>
                      </a:r>
                      <a:endParaRPr lang="en-IN" sz="1800">
                        <a:effectLst/>
                        <a:latin typeface="Calibri"/>
                        <a:ea typeface="Calibri"/>
                        <a:cs typeface="Times New Roman"/>
                      </a:endParaRPr>
                    </a:p>
                  </a:txBody>
                  <a:tcPr marL="68580" marR="68580" marT="0" marB="0"/>
                </a:tc>
              </a:tr>
              <a:tr h="402105">
                <a:tc>
                  <a:txBody>
                    <a:bodyPr/>
                    <a:lstStyle/>
                    <a:p>
                      <a:pPr algn="ctr">
                        <a:lnSpc>
                          <a:spcPct val="115000"/>
                        </a:lnSpc>
                        <a:spcAft>
                          <a:spcPts val="0"/>
                        </a:spcAft>
                      </a:pPr>
                      <a:r>
                        <a:rPr lang="en-IN" sz="1800" dirty="0">
                          <a:effectLst/>
                        </a:rPr>
                        <a:t>102</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a:effectLst/>
                        </a:rPr>
                        <a:t>Harry</a:t>
                      </a:r>
                      <a:endParaRPr lang="en-IN" sz="180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TV</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1</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32000</a:t>
                      </a:r>
                      <a:endParaRPr lang="en-IN" sz="18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IN" sz="1800" dirty="0">
                          <a:effectLst/>
                        </a:rPr>
                        <a:t>2</a:t>
                      </a:r>
                      <a:endParaRPr lang="en-IN" sz="1800" dirty="0">
                        <a:effectLst/>
                        <a:latin typeface="Calibri"/>
                        <a:ea typeface="Calibri"/>
                        <a:cs typeface="Times New Roman"/>
                      </a:endParaRPr>
                    </a:p>
                  </a:txBody>
                  <a:tcPr marL="68580" marR="68580" marT="0" marB="0"/>
                </a:tc>
              </a:tr>
            </a:tbl>
          </a:graphicData>
        </a:graphic>
      </p:graphicFrame>
      <p:grpSp>
        <p:nvGrpSpPr>
          <p:cNvPr id="11" name="Group 10"/>
          <p:cNvGrpSpPr/>
          <p:nvPr/>
        </p:nvGrpSpPr>
        <p:grpSpPr>
          <a:xfrm>
            <a:off x="1643743" y="3292929"/>
            <a:ext cx="9285534" cy="690069"/>
            <a:chOff x="1643743" y="3292929"/>
            <a:chExt cx="9285534" cy="690069"/>
          </a:xfrm>
        </p:grpSpPr>
        <p:sp>
          <p:nvSpPr>
            <p:cNvPr id="3" name="Rectangle 2"/>
            <p:cNvSpPr/>
            <p:nvPr/>
          </p:nvSpPr>
          <p:spPr>
            <a:xfrm>
              <a:off x="3442499" y="3572080"/>
              <a:ext cx="1116011" cy="369332"/>
            </a:xfrm>
            <a:prstGeom prst="rect">
              <a:avLst/>
            </a:prstGeom>
          </p:spPr>
          <p:txBody>
            <a:bodyPr wrap="none">
              <a:spAutoFit/>
            </a:bodyPr>
            <a:lstStyle/>
            <a:p>
              <a:r>
                <a:rPr lang="en-IN" dirty="0"/>
                <a:t>Nominal</a:t>
              </a:r>
            </a:p>
          </p:txBody>
        </p:sp>
        <p:sp>
          <p:nvSpPr>
            <p:cNvPr id="4" name="Left Brace 3"/>
            <p:cNvSpPr/>
            <p:nvPr/>
          </p:nvSpPr>
          <p:spPr>
            <a:xfrm rot="16200000" flipV="1">
              <a:off x="3853546" y="1139120"/>
              <a:ext cx="206828" cy="46264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Left Brace 4"/>
            <p:cNvSpPr/>
            <p:nvPr/>
          </p:nvSpPr>
          <p:spPr>
            <a:xfrm rot="16200000" flipV="1">
              <a:off x="7092043" y="2710543"/>
              <a:ext cx="206828" cy="1371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Rectangle 5"/>
            <p:cNvSpPr/>
            <p:nvPr/>
          </p:nvSpPr>
          <p:spPr>
            <a:xfrm>
              <a:off x="6646268" y="3613666"/>
              <a:ext cx="1098378" cy="369332"/>
            </a:xfrm>
            <a:prstGeom prst="rect">
              <a:avLst/>
            </a:prstGeom>
          </p:spPr>
          <p:txBody>
            <a:bodyPr wrap="none">
              <a:spAutoFit/>
            </a:bodyPr>
            <a:lstStyle/>
            <a:p>
              <a:r>
                <a:rPr lang="en-IN" dirty="0"/>
                <a:t>Discrete</a:t>
              </a:r>
            </a:p>
          </p:txBody>
        </p:sp>
        <p:sp>
          <p:nvSpPr>
            <p:cNvPr id="7" name="Left Brace 6"/>
            <p:cNvSpPr/>
            <p:nvPr/>
          </p:nvSpPr>
          <p:spPr>
            <a:xfrm rot="16200000" flipV="1">
              <a:off x="8714035" y="2710543"/>
              <a:ext cx="206828" cy="1371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Left Brace 7"/>
            <p:cNvSpPr/>
            <p:nvPr/>
          </p:nvSpPr>
          <p:spPr>
            <a:xfrm rot="16200000" flipV="1">
              <a:off x="10140063" y="2750208"/>
              <a:ext cx="206828" cy="1371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Rectangle 8"/>
            <p:cNvSpPr/>
            <p:nvPr/>
          </p:nvSpPr>
          <p:spPr>
            <a:xfrm>
              <a:off x="8131649" y="3613666"/>
              <a:ext cx="1468672" cy="369332"/>
            </a:xfrm>
            <a:prstGeom prst="rect">
              <a:avLst/>
            </a:prstGeom>
          </p:spPr>
          <p:txBody>
            <a:bodyPr wrap="none">
              <a:spAutoFit/>
            </a:bodyPr>
            <a:lstStyle/>
            <a:p>
              <a:r>
                <a:rPr lang="en-IN" dirty="0"/>
                <a:t>Continuous</a:t>
              </a:r>
            </a:p>
          </p:txBody>
        </p:sp>
        <p:sp>
          <p:nvSpPr>
            <p:cNvPr id="10" name="Rectangle 9"/>
            <p:cNvSpPr/>
            <p:nvPr/>
          </p:nvSpPr>
          <p:spPr>
            <a:xfrm>
              <a:off x="9738370" y="3613666"/>
              <a:ext cx="1010213" cy="369332"/>
            </a:xfrm>
            <a:prstGeom prst="rect">
              <a:avLst/>
            </a:prstGeom>
          </p:spPr>
          <p:txBody>
            <a:bodyPr wrap="none">
              <a:spAutoFit/>
            </a:bodyPr>
            <a:lstStyle/>
            <a:p>
              <a:r>
                <a:rPr lang="en-IN" dirty="0"/>
                <a:t>Ordinal</a:t>
              </a:r>
            </a:p>
          </p:txBody>
        </p:sp>
      </p:grpSp>
    </p:spTree>
    <p:extLst>
      <p:ext uri="{BB962C8B-B14F-4D97-AF65-F5344CB8AC3E}">
        <p14:creationId xmlns:p14="http://schemas.microsoft.com/office/powerpoint/2010/main" val="12909323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5"/>
          <p:cNvSpPr>
            <a:spLocks noGrp="1" noChangeArrowheads="1"/>
          </p:cNvSpPr>
          <p:nvPr>
            <p:ph idx="1"/>
          </p:nvPr>
        </p:nvSpPr>
        <p:spPr/>
        <p:txBody>
          <a:bodyPr>
            <a:normAutofit fontScale="92500" lnSpcReduction="10000"/>
          </a:bodyPr>
          <a:lstStyle/>
          <a:p>
            <a:r>
              <a:rPr lang="en-US" dirty="0"/>
              <a:t>The type of an attribute depends on which of the following properties/operations it possesses:</a:t>
            </a:r>
          </a:p>
          <a:p>
            <a:pPr lvl="1"/>
            <a:r>
              <a:rPr lang="en-US" dirty="0"/>
              <a:t>Distinctness:  		</a:t>
            </a:r>
            <a:r>
              <a:rPr lang="en-US" sz="2800" dirty="0"/>
              <a:t>=  </a:t>
            </a:r>
            <a:r>
              <a:rPr lang="en-US" sz="2800" dirty="0">
                <a:sym typeface="Symbol" pitchFamily="18" charset="2"/>
              </a:rPr>
              <a:t></a:t>
            </a:r>
            <a:r>
              <a:rPr lang="en-US" dirty="0">
                <a:sym typeface="Symbol" pitchFamily="18" charset="2"/>
              </a:rPr>
              <a:t>		</a:t>
            </a:r>
            <a:endParaRPr lang="en-US" dirty="0"/>
          </a:p>
          <a:p>
            <a:pPr lvl="1"/>
            <a:r>
              <a:rPr lang="en-US" dirty="0"/>
              <a:t>Order:  			</a:t>
            </a:r>
            <a:r>
              <a:rPr lang="en-US" sz="2800" dirty="0"/>
              <a:t>&lt;  &gt;</a:t>
            </a:r>
            <a:r>
              <a:rPr lang="en-US" dirty="0"/>
              <a:t>  		</a:t>
            </a:r>
          </a:p>
          <a:p>
            <a:pPr lvl="1"/>
            <a:r>
              <a:rPr lang="en-US" dirty="0"/>
              <a:t>Differences are		</a:t>
            </a:r>
            <a:r>
              <a:rPr lang="en-US" sz="2800" dirty="0"/>
              <a:t>+  -</a:t>
            </a:r>
            <a:r>
              <a:rPr lang="en-US" dirty="0"/>
              <a:t> </a:t>
            </a:r>
            <a:br>
              <a:rPr lang="en-US" dirty="0"/>
            </a:br>
            <a:r>
              <a:rPr lang="en-US" dirty="0"/>
              <a:t>meaningful : 		</a:t>
            </a:r>
          </a:p>
          <a:p>
            <a:pPr lvl="1"/>
            <a:r>
              <a:rPr lang="en-US" dirty="0"/>
              <a:t>Ratios are  		 </a:t>
            </a:r>
            <a:r>
              <a:rPr lang="en-US" sz="2800" dirty="0"/>
              <a:t>*  /</a:t>
            </a:r>
            <a:br>
              <a:rPr lang="en-US" sz="2800" dirty="0"/>
            </a:br>
            <a:r>
              <a:rPr lang="en-US" dirty="0"/>
              <a:t>meaningful</a:t>
            </a:r>
          </a:p>
          <a:p>
            <a:pPr lvl="4"/>
            <a:endParaRPr lang="en-US" sz="1400" dirty="0"/>
          </a:p>
          <a:p>
            <a:pPr lvl="1"/>
            <a:r>
              <a:rPr lang="en-US" dirty="0"/>
              <a:t>Nominal attribute: distinctness</a:t>
            </a:r>
          </a:p>
          <a:p>
            <a:pPr lvl="1"/>
            <a:r>
              <a:rPr lang="en-US" dirty="0"/>
              <a:t>Ordinal attribute: distinctness &amp; order</a:t>
            </a:r>
          </a:p>
          <a:p>
            <a:pPr lvl="1"/>
            <a:r>
              <a:rPr lang="en-US" dirty="0"/>
              <a:t>Interval attribute: distinctness, order &amp; meaningful differences</a:t>
            </a:r>
          </a:p>
          <a:p>
            <a:pPr lvl="1"/>
            <a:r>
              <a:rPr lang="en-US" dirty="0"/>
              <a:t>Ratio attribute: all 4 properties/operations</a:t>
            </a:r>
          </a:p>
        </p:txBody>
      </p:sp>
      <p:sp>
        <p:nvSpPr>
          <p:cNvPr id="8194" name="Rectangle 4"/>
          <p:cNvSpPr>
            <a:spLocks noGrp="1" noChangeArrowheads="1"/>
          </p:cNvSpPr>
          <p:nvPr>
            <p:ph type="title"/>
          </p:nvPr>
        </p:nvSpPr>
        <p:spPr/>
        <p:txBody>
          <a:bodyPr/>
          <a:lstStyle/>
          <a:p>
            <a:r>
              <a:rPr lang="en-US" dirty="0"/>
              <a:t>Properties of Attribute Values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993530" y="1066800"/>
            <a:ext cx="10709031" cy="5181600"/>
          </a:xfrm>
        </p:spPr>
        <p:txBody>
          <a:bodyPr/>
          <a:lstStyle/>
          <a:p>
            <a:r>
              <a:rPr lang="en-US" dirty="0"/>
              <a:t>Is it physically meaningful to say that a temperature of 10 </a:t>
            </a:r>
            <a:r>
              <a:rPr lang="en-US" dirty="0">
                <a:latin typeface="Sylfaen" pitchFamily="18" charset="0"/>
              </a:rPr>
              <a:t>°</a:t>
            </a:r>
            <a:r>
              <a:rPr lang="en-US" dirty="0"/>
              <a:t> is twice that of 5</a:t>
            </a:r>
            <a:r>
              <a:rPr lang="en-US" dirty="0">
                <a:latin typeface="Sylfaen" pitchFamily="18" charset="0"/>
              </a:rPr>
              <a:t>° </a:t>
            </a:r>
            <a:r>
              <a:rPr lang="en-US" dirty="0"/>
              <a:t>on </a:t>
            </a:r>
          </a:p>
          <a:p>
            <a:pPr lvl="1"/>
            <a:r>
              <a:rPr lang="en-US" dirty="0"/>
              <a:t>the Celsius scale?</a:t>
            </a:r>
          </a:p>
          <a:p>
            <a:pPr lvl="1"/>
            <a:r>
              <a:rPr lang="en-US" dirty="0"/>
              <a:t>the Fahrenheit scale?</a:t>
            </a:r>
          </a:p>
          <a:p>
            <a:pPr lvl="1"/>
            <a:r>
              <a:rPr lang="en-US" dirty="0"/>
              <a:t>the Kelvin scale?</a:t>
            </a:r>
          </a:p>
          <a:p>
            <a:pPr lvl="1"/>
            <a:endParaRPr lang="en-US" dirty="0"/>
          </a:p>
          <a:p>
            <a:r>
              <a:rPr lang="en-US" dirty="0"/>
              <a:t>Consider measuring the height above average</a:t>
            </a:r>
          </a:p>
          <a:p>
            <a:pPr lvl="1"/>
            <a:r>
              <a:rPr lang="en-US" dirty="0"/>
              <a:t>If Bill’s height is three inches above average and Bob’s height is six inches above average, then would we say that Bob is twice as tall as Bill?</a:t>
            </a:r>
          </a:p>
          <a:p>
            <a:pPr lvl="1"/>
            <a:r>
              <a:rPr lang="en-US" dirty="0"/>
              <a:t>Is this situation analogous to that of temperature?</a:t>
            </a:r>
          </a:p>
        </p:txBody>
      </p:sp>
      <p:sp>
        <p:nvSpPr>
          <p:cNvPr id="9218" name="Rectangle 2"/>
          <p:cNvSpPr>
            <a:spLocks noGrp="1" noChangeArrowheads="1"/>
          </p:cNvSpPr>
          <p:nvPr>
            <p:ph type="title"/>
          </p:nvPr>
        </p:nvSpPr>
        <p:spPr>
          <a:xfrm>
            <a:off x="819150" y="-114299"/>
            <a:ext cx="10534650" cy="1181099"/>
          </a:xfrm>
        </p:spPr>
        <p:txBody>
          <a:bodyPr/>
          <a:lstStyle/>
          <a:p>
            <a:r>
              <a:rPr lang="en-US" dirty="0"/>
              <a:t>Difference Between Ratio and Interval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1033"/>
          <p:cNvGraphicFramePr>
            <a:graphicFrameLocks noChangeAspect="1"/>
          </p:cNvGraphicFramePr>
          <p:nvPr/>
        </p:nvGraphicFramePr>
        <p:xfrm>
          <a:off x="1808163" y="538163"/>
          <a:ext cx="8585200" cy="5364162"/>
        </p:xfrm>
        <a:graphic>
          <a:graphicData uri="http://schemas.openxmlformats.org/presentationml/2006/ole">
            <mc:AlternateContent xmlns:mc="http://schemas.openxmlformats.org/markup-compatibility/2006">
              <mc:Choice xmlns:v="urn:schemas-microsoft-com:vml" Requires="v">
                <p:oleObj spid="_x0000_s3137" name="Document" r:id="rId3" imgW="8572080" imgH="5375817" progId="Word.Document.8">
                  <p:embed/>
                </p:oleObj>
              </mc:Choice>
              <mc:Fallback>
                <p:oleObj name="Document" r:id="rId3" imgW="8572080" imgH="5375817" progId="Word.Document.8">
                  <p:embed/>
                  <p:pic>
                    <p:nvPicPr>
                      <p:cNvPr id="10242" name="Object 10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163" y="538163"/>
                        <a:ext cx="8585200" cy="536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182"/>
          <p:cNvGraphicFramePr>
            <a:graphicFrameLocks noChangeAspect="1"/>
          </p:cNvGraphicFramePr>
          <p:nvPr/>
        </p:nvGraphicFramePr>
        <p:xfrm>
          <a:off x="1866900" y="533400"/>
          <a:ext cx="8128000" cy="5054600"/>
        </p:xfrm>
        <a:graphic>
          <a:graphicData uri="http://schemas.openxmlformats.org/presentationml/2006/ole">
            <mc:AlternateContent xmlns:mc="http://schemas.openxmlformats.org/markup-compatibility/2006">
              <mc:Choice xmlns:v="urn:schemas-microsoft-com:vml" Requires="v">
                <p:oleObj spid="_x0000_s4161" name="Document" r:id="rId3" imgW="8464646" imgH="5274525" progId="Word.Document.8">
                  <p:embed/>
                </p:oleObj>
              </mc:Choice>
              <mc:Fallback>
                <p:oleObj name="Document" r:id="rId3" imgW="8464646" imgH="5274525" progId="Word.Document.8">
                  <p:embed/>
                  <p:pic>
                    <p:nvPicPr>
                      <p:cNvPr id="11266" name="Object 1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900" y="533400"/>
                        <a:ext cx="8128000" cy="505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781B7B-239E-4214-91B2-F379BC188E20}"/>
              </a:ext>
            </a:extLst>
          </p:cNvPr>
          <p:cNvSpPr>
            <a:spLocks noGrp="1"/>
          </p:cNvSpPr>
          <p:nvPr>
            <p:ph type="ctrTitle"/>
          </p:nvPr>
        </p:nvSpPr>
        <p:spPr/>
        <p:txBody>
          <a:bodyPr/>
          <a:lstStyle/>
          <a:p>
            <a:r>
              <a:rPr lang="en-US" dirty="0"/>
              <a:t>Lecture 2:  Data and Dataset</a:t>
            </a:r>
            <a:endParaRPr lang="en-IN" dirty="0"/>
          </a:p>
        </p:txBody>
      </p:sp>
    </p:spTree>
    <p:extLst>
      <p:ext uri="{BB962C8B-B14F-4D97-AF65-F5344CB8AC3E}">
        <p14:creationId xmlns:p14="http://schemas.microsoft.com/office/powerpoint/2010/main" val="31069982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a:extLst>
              <a:ext uri="{FF2B5EF4-FFF2-40B4-BE49-F238E27FC236}">
                <a16:creationId xmlns="" xmlns:a16="http://schemas.microsoft.com/office/drawing/2014/main" id="{F3227776-3EA6-486E-A232-F44490BD73F2}"/>
              </a:ext>
            </a:extLst>
          </p:cNvPr>
          <p:cNvSpPr>
            <a:spLocks noGrp="1" noChangeArrowheads="1"/>
          </p:cNvSpPr>
          <p:nvPr>
            <p:ph idx="1"/>
          </p:nvPr>
        </p:nvSpPr>
        <p:spPr/>
        <p:txBody>
          <a:bodyPr>
            <a:normAutofit lnSpcReduction="10000"/>
          </a:bodyPr>
          <a:lstStyle/>
          <a:p>
            <a:pPr eaLnBrk="1" hangingPunct="1">
              <a:lnSpc>
                <a:spcPct val="120000"/>
              </a:lnSpc>
            </a:pPr>
            <a:r>
              <a:rPr lang="en-US" altLang="en-US" sz="2400"/>
              <a:t>Data sets are made up of data objects.</a:t>
            </a:r>
          </a:p>
          <a:p>
            <a:pPr eaLnBrk="1" hangingPunct="1">
              <a:lnSpc>
                <a:spcPct val="120000"/>
              </a:lnSpc>
            </a:pPr>
            <a:r>
              <a:rPr lang="en-US" altLang="en-US" sz="2400"/>
              <a:t>A </a:t>
            </a:r>
            <a:r>
              <a:rPr lang="en-US" altLang="en-US" sz="2400" b="1"/>
              <a:t>data object</a:t>
            </a:r>
            <a:r>
              <a:rPr lang="en-US" altLang="en-US" sz="2400"/>
              <a:t> represents an entity.</a:t>
            </a:r>
          </a:p>
          <a:p>
            <a:pPr eaLnBrk="1" hangingPunct="1">
              <a:lnSpc>
                <a:spcPct val="120000"/>
              </a:lnSpc>
            </a:pPr>
            <a:r>
              <a:rPr lang="en-US" altLang="en-US" sz="2400"/>
              <a:t>Examples: </a:t>
            </a:r>
          </a:p>
          <a:p>
            <a:pPr lvl="1" eaLnBrk="1" hangingPunct="1">
              <a:lnSpc>
                <a:spcPct val="120000"/>
              </a:lnSpc>
            </a:pPr>
            <a:r>
              <a:rPr lang="en-US" altLang="en-US"/>
              <a:t>sales database:  customers, store items, sales</a:t>
            </a:r>
          </a:p>
          <a:p>
            <a:pPr lvl="1" eaLnBrk="1" hangingPunct="1">
              <a:lnSpc>
                <a:spcPct val="120000"/>
              </a:lnSpc>
            </a:pPr>
            <a:r>
              <a:rPr lang="en-US" altLang="en-US"/>
              <a:t>medical database: patients, treatments</a:t>
            </a:r>
          </a:p>
          <a:p>
            <a:pPr lvl="1" eaLnBrk="1" hangingPunct="1">
              <a:lnSpc>
                <a:spcPct val="120000"/>
              </a:lnSpc>
            </a:pPr>
            <a:r>
              <a:rPr lang="en-US" altLang="en-US"/>
              <a:t>university database: students, professors, courses</a:t>
            </a:r>
          </a:p>
          <a:p>
            <a:pPr eaLnBrk="1" hangingPunct="1">
              <a:lnSpc>
                <a:spcPct val="120000"/>
              </a:lnSpc>
            </a:pPr>
            <a:r>
              <a:rPr lang="en-US" altLang="en-US" sz="2400"/>
              <a:t>Also called </a:t>
            </a:r>
            <a:r>
              <a:rPr lang="en-US" altLang="en-US" sz="2400" i="1"/>
              <a:t>samples , examples, instances, data points, objects, tuples</a:t>
            </a:r>
            <a:r>
              <a:rPr lang="en-US" altLang="en-US" sz="2400"/>
              <a:t>.</a:t>
            </a:r>
          </a:p>
          <a:p>
            <a:pPr eaLnBrk="1" hangingPunct="1">
              <a:lnSpc>
                <a:spcPct val="120000"/>
              </a:lnSpc>
            </a:pPr>
            <a:r>
              <a:rPr lang="en-US" altLang="en-US" sz="2400"/>
              <a:t>Data objects are described by </a:t>
            </a:r>
            <a:r>
              <a:rPr lang="en-US" altLang="en-US" sz="2400" b="1"/>
              <a:t>attributes</a:t>
            </a:r>
            <a:r>
              <a:rPr lang="en-US" altLang="en-US" sz="2400"/>
              <a:t>.</a:t>
            </a:r>
          </a:p>
          <a:p>
            <a:pPr eaLnBrk="1" hangingPunct="1">
              <a:lnSpc>
                <a:spcPct val="120000"/>
              </a:lnSpc>
            </a:pPr>
            <a:r>
              <a:rPr lang="en-US" altLang="en-US" sz="2400"/>
              <a:t>Database rows -&gt; data objects; columns -&gt;attributes.</a:t>
            </a:r>
          </a:p>
        </p:txBody>
      </p:sp>
      <p:sp>
        <p:nvSpPr>
          <p:cNvPr id="10242" name="Slide Number Placeholder 5">
            <a:extLst>
              <a:ext uri="{FF2B5EF4-FFF2-40B4-BE49-F238E27FC236}">
                <a16:creationId xmlns="" xmlns:a16="http://schemas.microsoft.com/office/drawing/2014/main" id="{F77BE2ED-E2EE-4698-B162-52FEC55D44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44F9E4F9-71BE-4A83-84C4-1A30F4C58DC6}" type="slidenum">
              <a:rPr lang="en-US" altLang="en-US" sz="1200"/>
              <a:pPr eaLnBrk="1" hangingPunct="1">
                <a:spcBef>
                  <a:spcPct val="0"/>
                </a:spcBef>
                <a:buClrTx/>
                <a:buSzTx/>
                <a:buFontTx/>
                <a:buNone/>
              </a:pPr>
              <a:t>26</a:t>
            </a:fld>
            <a:endParaRPr lang="en-US" altLang="en-US" sz="1200"/>
          </a:p>
        </p:txBody>
      </p:sp>
      <p:sp>
        <p:nvSpPr>
          <p:cNvPr id="10243" name="Rectangle 2">
            <a:extLst>
              <a:ext uri="{FF2B5EF4-FFF2-40B4-BE49-F238E27FC236}">
                <a16:creationId xmlns="" xmlns:a16="http://schemas.microsoft.com/office/drawing/2014/main" id="{B3FA7468-D7AB-4F71-A2B9-7AF17693831E}"/>
              </a:ext>
            </a:extLst>
          </p:cNvPr>
          <p:cNvSpPr>
            <a:spLocks noGrp="1" noChangeArrowheads="1"/>
          </p:cNvSpPr>
          <p:nvPr>
            <p:ph type="title"/>
          </p:nvPr>
        </p:nvSpPr>
        <p:spPr/>
        <p:txBody>
          <a:bodyPr/>
          <a:lstStyle/>
          <a:p>
            <a:pPr eaLnBrk="1" hangingPunct="1"/>
            <a:r>
              <a:rPr lang="en-US" altLang="en-US" sz="3200"/>
              <a:t>Data Objects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a:extLst>
              <a:ext uri="{FF2B5EF4-FFF2-40B4-BE49-F238E27FC236}">
                <a16:creationId xmlns="" xmlns:a16="http://schemas.microsoft.com/office/drawing/2014/main" id="{8B2B4814-3EAD-4AFA-BB40-5CF4AF34AB0B}"/>
              </a:ext>
            </a:extLst>
          </p:cNvPr>
          <p:cNvSpPr>
            <a:spLocks noGrp="1" noChangeArrowheads="1"/>
          </p:cNvSpPr>
          <p:nvPr>
            <p:ph idx="1"/>
          </p:nvPr>
        </p:nvSpPr>
        <p:spPr>
          <a:xfrm>
            <a:off x="619125" y="1690687"/>
            <a:ext cx="11144250" cy="5030787"/>
          </a:xfrm>
        </p:spPr>
        <p:txBody>
          <a:bodyPr>
            <a:normAutofit lnSpcReduction="10000"/>
          </a:bodyPr>
          <a:lstStyle/>
          <a:p>
            <a:pPr eaLnBrk="1" hangingPunct="1"/>
            <a:r>
              <a:rPr lang="en-US" altLang="en-US" sz="3200" b="1" dirty="0"/>
              <a:t>Attribute (</a:t>
            </a:r>
            <a:r>
              <a:rPr lang="en-US" altLang="en-US" sz="3200" dirty="0"/>
              <a:t>or</a:t>
            </a:r>
            <a:r>
              <a:rPr lang="en-US" altLang="en-US" sz="3200" b="1" dirty="0"/>
              <a:t> dimensions, features, variables</a:t>
            </a:r>
            <a:r>
              <a:rPr lang="en-US" altLang="en-US" sz="3200" dirty="0"/>
              <a:t>): a data field, representing a characteristic or feature of a data object.</a:t>
            </a:r>
          </a:p>
          <a:p>
            <a:pPr lvl="1" eaLnBrk="1" hangingPunct="1"/>
            <a:r>
              <a:rPr lang="en-US" altLang="en-US" sz="2800" i="1" dirty="0"/>
              <a:t>E.g., customer _ID, name, address</a:t>
            </a:r>
          </a:p>
          <a:p>
            <a:pPr eaLnBrk="1" hangingPunct="1"/>
            <a:r>
              <a:rPr lang="en-US" altLang="en-US" sz="3200" dirty="0"/>
              <a:t>Types:</a:t>
            </a:r>
          </a:p>
          <a:p>
            <a:pPr lvl="1" eaLnBrk="1" hangingPunct="1"/>
            <a:r>
              <a:rPr lang="en-US" altLang="en-US" sz="2800" dirty="0"/>
              <a:t>Nominal</a:t>
            </a:r>
          </a:p>
          <a:p>
            <a:pPr lvl="1" eaLnBrk="1" hangingPunct="1"/>
            <a:r>
              <a:rPr lang="en-US" altLang="en-US" sz="2800" dirty="0"/>
              <a:t>Binary</a:t>
            </a:r>
          </a:p>
          <a:p>
            <a:pPr lvl="1" eaLnBrk="1" hangingPunct="1"/>
            <a:r>
              <a:rPr lang="en-US" altLang="en-US" sz="2800" dirty="0"/>
              <a:t>Ordinal</a:t>
            </a:r>
          </a:p>
          <a:p>
            <a:pPr lvl="1" eaLnBrk="1" hangingPunct="1"/>
            <a:r>
              <a:rPr lang="en-US" altLang="en-US" sz="2800" dirty="0"/>
              <a:t>Numeric: quantitative</a:t>
            </a:r>
          </a:p>
          <a:p>
            <a:pPr lvl="2" eaLnBrk="1" hangingPunct="1"/>
            <a:r>
              <a:rPr lang="en-US" altLang="en-US" sz="3200" dirty="0"/>
              <a:t>Interval-scaled</a:t>
            </a:r>
          </a:p>
          <a:p>
            <a:pPr lvl="2" eaLnBrk="1" hangingPunct="1"/>
            <a:r>
              <a:rPr lang="en-US" altLang="en-US" sz="3200" dirty="0"/>
              <a:t>Ratio-scaled</a:t>
            </a:r>
            <a:endParaRPr lang="en-US" altLang="en-US" sz="2400" dirty="0"/>
          </a:p>
        </p:txBody>
      </p:sp>
      <p:sp>
        <p:nvSpPr>
          <p:cNvPr id="11266" name="Slide Number Placeholder 5">
            <a:extLst>
              <a:ext uri="{FF2B5EF4-FFF2-40B4-BE49-F238E27FC236}">
                <a16:creationId xmlns="" xmlns:a16="http://schemas.microsoft.com/office/drawing/2014/main" id="{3C01F463-2C06-4759-85D8-37A62E41EC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E25ADAD8-5BF6-4BAC-B203-FE2740CF13E9}" type="slidenum">
              <a:rPr lang="en-US" altLang="en-US" sz="1200"/>
              <a:pPr eaLnBrk="1" hangingPunct="1">
                <a:spcBef>
                  <a:spcPct val="0"/>
                </a:spcBef>
                <a:buClrTx/>
                <a:buSzTx/>
                <a:buFontTx/>
                <a:buNone/>
              </a:pPr>
              <a:t>27</a:t>
            </a:fld>
            <a:endParaRPr lang="en-US" altLang="en-US" sz="1200"/>
          </a:p>
        </p:txBody>
      </p:sp>
      <p:sp>
        <p:nvSpPr>
          <p:cNvPr id="11267" name="Rectangle 2">
            <a:extLst>
              <a:ext uri="{FF2B5EF4-FFF2-40B4-BE49-F238E27FC236}">
                <a16:creationId xmlns="" xmlns:a16="http://schemas.microsoft.com/office/drawing/2014/main" id="{D5FFE14C-46E8-410D-9349-E9917555417D}"/>
              </a:ext>
            </a:extLst>
          </p:cNvPr>
          <p:cNvSpPr>
            <a:spLocks noGrp="1" noChangeArrowheads="1"/>
          </p:cNvSpPr>
          <p:nvPr>
            <p:ph type="title"/>
          </p:nvPr>
        </p:nvSpPr>
        <p:spPr/>
        <p:txBody>
          <a:bodyPr/>
          <a:lstStyle/>
          <a:p>
            <a:pPr eaLnBrk="1" hangingPunct="1"/>
            <a:r>
              <a:rPr lang="en-US" altLang="en-US"/>
              <a:t>Attributes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a:extLst>
              <a:ext uri="{FF2B5EF4-FFF2-40B4-BE49-F238E27FC236}">
                <a16:creationId xmlns="" xmlns:a16="http://schemas.microsoft.com/office/drawing/2014/main" id="{AA6662DB-5298-4D88-A987-2939E06CD982}"/>
              </a:ext>
            </a:extLst>
          </p:cNvPr>
          <p:cNvSpPr>
            <a:spLocks noGrp="1" noChangeArrowheads="1"/>
          </p:cNvSpPr>
          <p:nvPr>
            <p:ph idx="1"/>
          </p:nvPr>
        </p:nvSpPr>
        <p:spPr>
          <a:xfrm>
            <a:off x="238125" y="1000126"/>
            <a:ext cx="11725275" cy="5972174"/>
          </a:xfrm>
        </p:spPr>
        <p:txBody>
          <a:bodyPr>
            <a:normAutofit fontScale="92500" lnSpcReduction="20000"/>
          </a:bodyPr>
          <a:lstStyle/>
          <a:p>
            <a:pPr marL="292100" indent="-292100"/>
            <a:r>
              <a:rPr lang="en-US" altLang="en-US" b="1" dirty="0"/>
              <a:t>Nominal:</a:t>
            </a:r>
            <a:r>
              <a:rPr lang="en-US" altLang="en-US" dirty="0"/>
              <a:t> categories, states, or “names of things”, do not have any meaningful order, enumeration</a:t>
            </a:r>
          </a:p>
          <a:p>
            <a:pPr marL="749300" lvl="1" indent="-342900"/>
            <a:r>
              <a:rPr lang="en-US" altLang="en-US" sz="2800" i="1" dirty="0" err="1"/>
              <a:t>Hair_color</a:t>
            </a:r>
            <a:r>
              <a:rPr lang="en-US" altLang="en-US" sz="2800" i="1" dirty="0"/>
              <a:t> = </a:t>
            </a:r>
            <a:r>
              <a:rPr lang="en-US" altLang="en-US" sz="2800" dirty="0"/>
              <a:t>{</a:t>
            </a:r>
            <a:r>
              <a:rPr lang="en-US" altLang="en-US" sz="2800" i="1" dirty="0"/>
              <a:t>auburn, black, blond, brown, grey, red, white</a:t>
            </a:r>
            <a:r>
              <a:rPr lang="en-US" altLang="en-US" sz="2800" dirty="0"/>
              <a:t>}</a:t>
            </a:r>
          </a:p>
          <a:p>
            <a:pPr marL="749300" lvl="1" indent="-342900"/>
            <a:r>
              <a:rPr lang="en-US" altLang="en-US" sz="2800" dirty="0"/>
              <a:t>marital status, occupation  =   Not =</a:t>
            </a:r>
          </a:p>
          <a:p>
            <a:pPr marL="292100" indent="-292100"/>
            <a:r>
              <a:rPr lang="en-US" altLang="en-US" b="1" dirty="0"/>
              <a:t>Binary</a:t>
            </a:r>
          </a:p>
          <a:p>
            <a:pPr marL="749300" lvl="1" indent="-342900"/>
            <a:r>
              <a:rPr lang="en-US" altLang="en-US" sz="2800" dirty="0"/>
              <a:t>Nominal attribute with only 2 states (0 and 1)</a:t>
            </a:r>
          </a:p>
          <a:p>
            <a:pPr marL="749300" lvl="1" indent="-342900"/>
            <a:r>
              <a:rPr lang="en-US" altLang="en-US" sz="2800" u="sng" dirty="0"/>
              <a:t>Symmetric binary</a:t>
            </a:r>
            <a:r>
              <a:rPr lang="en-US" altLang="en-US" sz="2800" dirty="0"/>
              <a:t>: both outcomes equally important, have same weight</a:t>
            </a:r>
          </a:p>
          <a:p>
            <a:pPr marL="1257300" lvl="2" indent="-393700"/>
            <a:r>
              <a:rPr lang="en-US" altLang="en-US" sz="2800" dirty="0"/>
              <a:t>e.g., gender </a:t>
            </a:r>
          </a:p>
          <a:p>
            <a:pPr marL="749300" lvl="1" indent="-342900"/>
            <a:r>
              <a:rPr lang="en-US" altLang="en-US" sz="2800" u="sng" dirty="0"/>
              <a:t>Asymmetric binary</a:t>
            </a:r>
            <a:r>
              <a:rPr lang="en-US" altLang="en-US" sz="2800" dirty="0"/>
              <a:t>: outcomes not equally important.  </a:t>
            </a:r>
          </a:p>
          <a:p>
            <a:pPr marL="1257300" lvl="2" indent="-393700"/>
            <a:r>
              <a:rPr lang="en-US" altLang="en-US" sz="2800" dirty="0"/>
              <a:t>e.g., medical test (positive vs. negative)</a:t>
            </a:r>
          </a:p>
          <a:p>
            <a:pPr marL="1257300" lvl="2" indent="-393700"/>
            <a:r>
              <a:rPr lang="en-US" altLang="en-US" sz="2800" dirty="0"/>
              <a:t>Convention: assign 1 to most important outcome (e.g., HIV positive)</a:t>
            </a:r>
          </a:p>
          <a:p>
            <a:pPr marL="292100" indent="-292100"/>
            <a:r>
              <a:rPr lang="en-US" altLang="en-US" b="1" dirty="0"/>
              <a:t>Ordinal</a:t>
            </a:r>
          </a:p>
          <a:p>
            <a:pPr marL="749300" lvl="1" indent="-342900"/>
            <a:r>
              <a:rPr lang="en-US" altLang="en-US" sz="2800" dirty="0"/>
              <a:t>Values have a meaningful order (ranking) but magnitude between successive values is not known.  &lt;  &gt;</a:t>
            </a:r>
          </a:p>
          <a:p>
            <a:pPr marL="749300" lvl="1" indent="-342900"/>
            <a:r>
              <a:rPr lang="en-US" altLang="en-US" sz="2800" i="1" dirty="0"/>
              <a:t>Size = </a:t>
            </a:r>
            <a:r>
              <a:rPr lang="en-US" altLang="en-US" sz="2800" dirty="0"/>
              <a:t>{</a:t>
            </a:r>
            <a:r>
              <a:rPr lang="en-US" altLang="en-US" sz="2800" i="1" dirty="0"/>
              <a:t>small, medium, large</a:t>
            </a:r>
            <a:r>
              <a:rPr lang="en-US" altLang="en-US" sz="2800" dirty="0"/>
              <a:t>}</a:t>
            </a:r>
            <a:r>
              <a:rPr lang="en-US" altLang="en-US" sz="2800" i="1" dirty="0"/>
              <a:t>,</a:t>
            </a:r>
            <a:r>
              <a:rPr lang="en-US" altLang="en-US" sz="2800" dirty="0"/>
              <a:t> grades{A,B,C,D}, army rankings</a:t>
            </a:r>
          </a:p>
        </p:txBody>
      </p:sp>
      <p:sp>
        <p:nvSpPr>
          <p:cNvPr id="12290" name="Slide Number Placeholder 5">
            <a:extLst>
              <a:ext uri="{FF2B5EF4-FFF2-40B4-BE49-F238E27FC236}">
                <a16:creationId xmlns="" xmlns:a16="http://schemas.microsoft.com/office/drawing/2014/main" id="{0E4AE3BA-341C-48F4-90E9-4FA1927293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804ED631-711F-4651-997B-B8752F163622}" type="slidenum">
              <a:rPr lang="en-US" altLang="en-US" sz="1200"/>
              <a:pPr eaLnBrk="1" hangingPunct="1">
                <a:spcBef>
                  <a:spcPct val="0"/>
                </a:spcBef>
                <a:buClrTx/>
                <a:buSzTx/>
                <a:buFontTx/>
                <a:buNone/>
              </a:pPr>
              <a:t>28</a:t>
            </a:fld>
            <a:endParaRPr lang="en-US" altLang="en-US" sz="1200"/>
          </a:p>
        </p:txBody>
      </p:sp>
      <p:sp>
        <p:nvSpPr>
          <p:cNvPr id="12291" name="Rectangle 2">
            <a:extLst>
              <a:ext uri="{FF2B5EF4-FFF2-40B4-BE49-F238E27FC236}">
                <a16:creationId xmlns="" xmlns:a16="http://schemas.microsoft.com/office/drawing/2014/main" id="{D1ADAB21-3104-4131-B0A3-1F2432FC46D8}"/>
              </a:ext>
            </a:extLst>
          </p:cNvPr>
          <p:cNvSpPr>
            <a:spLocks noGrp="1" noChangeArrowheads="1"/>
          </p:cNvSpPr>
          <p:nvPr>
            <p:ph type="title"/>
          </p:nvPr>
        </p:nvSpPr>
        <p:spPr>
          <a:xfrm>
            <a:off x="762000" y="136525"/>
            <a:ext cx="10515600" cy="939800"/>
          </a:xfrm>
        </p:spPr>
        <p:txBody>
          <a:bodyPr/>
          <a:lstStyle/>
          <a:p>
            <a:pPr eaLnBrk="1" hangingPunct="1"/>
            <a:r>
              <a:rPr lang="en-US" altLang="en-US" dirty="0">
                <a:solidFill>
                  <a:srgbClr val="170981"/>
                </a:solidFill>
              </a:rPr>
              <a:t>Attribute Types</a:t>
            </a:r>
            <a:r>
              <a:rPr lang="en-US" altLang="en-US" dirty="0">
                <a:solidFill>
                  <a:schemeClr val="hlink"/>
                </a:solidFill>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a:extLst>
              <a:ext uri="{FF2B5EF4-FFF2-40B4-BE49-F238E27FC236}">
                <a16:creationId xmlns="" xmlns:a16="http://schemas.microsoft.com/office/drawing/2014/main" id="{65963404-FDC6-4985-B6CE-39F48B0DCFC9}"/>
              </a:ext>
            </a:extLst>
          </p:cNvPr>
          <p:cNvSpPr>
            <a:spLocks noGrp="1" noChangeArrowheads="1"/>
          </p:cNvSpPr>
          <p:nvPr>
            <p:ph idx="1"/>
          </p:nvPr>
        </p:nvSpPr>
        <p:spPr>
          <a:xfrm>
            <a:off x="228600" y="723900"/>
            <a:ext cx="11353800" cy="5905500"/>
          </a:xfrm>
        </p:spPr>
        <p:txBody>
          <a:bodyPr>
            <a:normAutofit fontScale="92500" lnSpcReduction="20000"/>
          </a:bodyPr>
          <a:lstStyle/>
          <a:p>
            <a:pPr marL="292100" indent="-292100"/>
            <a:r>
              <a:rPr lang="en-US" altLang="en-US" sz="3200" dirty="0"/>
              <a:t>Quantity (integer or real-valued)</a:t>
            </a:r>
          </a:p>
          <a:p>
            <a:pPr marL="292100" indent="-292100"/>
            <a:r>
              <a:rPr lang="en-US" altLang="en-US" sz="3200" b="1" dirty="0"/>
              <a:t>Interval</a:t>
            </a:r>
          </a:p>
          <a:p>
            <a:pPr marL="1257300" lvl="2" indent="-393700"/>
            <a:r>
              <a:rPr lang="en-US" altLang="en-US" sz="2800" dirty="0"/>
              <a:t>Measured on a scale of </a:t>
            </a:r>
            <a:r>
              <a:rPr lang="en-US" altLang="en-US" sz="2800" b="1" dirty="0"/>
              <a:t>equal-sized units</a:t>
            </a:r>
          </a:p>
          <a:p>
            <a:pPr marL="1257300" lvl="2" indent="-393700"/>
            <a:r>
              <a:rPr lang="en-US" altLang="en-US" sz="2800" dirty="0"/>
              <a:t>Values have order + -</a:t>
            </a:r>
          </a:p>
          <a:p>
            <a:pPr marL="1714500" lvl="3" indent="-393700"/>
            <a:r>
              <a:rPr lang="en-US" altLang="en-US" sz="2400" dirty="0"/>
              <a:t>E.g., </a:t>
            </a:r>
            <a:r>
              <a:rPr lang="en-US" altLang="en-US" sz="2400" i="1" dirty="0"/>
              <a:t>temperature in </a:t>
            </a:r>
            <a:r>
              <a:rPr lang="en-US" altLang="en-US" sz="2400" i="1" dirty="0" err="1"/>
              <a:t>C</a:t>
            </a:r>
            <a:r>
              <a:rPr lang="en-US" altLang="en-US" sz="2400" i="1" dirty="0" err="1">
                <a:cs typeface="Tahoma" panose="020B0604030504040204" pitchFamily="34" charset="0"/>
              </a:rPr>
              <a:t>˚</a:t>
            </a:r>
            <a:r>
              <a:rPr lang="en-US" altLang="en-US" sz="2400" i="1" dirty="0" err="1"/>
              <a:t>or</a:t>
            </a:r>
            <a:r>
              <a:rPr lang="en-US" altLang="en-US" sz="2400" i="1" dirty="0"/>
              <a:t> F</a:t>
            </a:r>
            <a:r>
              <a:rPr lang="en-US" altLang="en-US" sz="2400" i="1" dirty="0">
                <a:cs typeface="Tahoma" panose="020B0604030504040204" pitchFamily="34" charset="0"/>
              </a:rPr>
              <a:t>˚</a:t>
            </a:r>
            <a:r>
              <a:rPr lang="en-US" altLang="en-US" sz="2400" i="1" dirty="0"/>
              <a:t>, calendar dates</a:t>
            </a:r>
          </a:p>
          <a:p>
            <a:pPr marL="1257300" lvl="2" indent="-393700"/>
            <a:r>
              <a:rPr lang="en-US" altLang="en-US" sz="2800" dirty="0"/>
              <a:t>No true zero-point</a:t>
            </a:r>
          </a:p>
          <a:p>
            <a:pPr marL="1257300" lvl="2" indent="-393700"/>
            <a:r>
              <a:rPr lang="en-US" altLang="en-US" sz="2800" dirty="0"/>
              <a:t>Can compare  and quantify</a:t>
            </a:r>
          </a:p>
          <a:p>
            <a:pPr marL="1257300" lvl="2" indent="-393700"/>
            <a:r>
              <a:rPr lang="en-US" altLang="en-US" sz="2800" dirty="0"/>
              <a:t>Numeric in nature </a:t>
            </a:r>
          </a:p>
          <a:p>
            <a:pPr marL="1257300" lvl="2" indent="-393700"/>
            <a:r>
              <a:rPr lang="en-US" altLang="en-US" sz="2800" dirty="0"/>
              <a:t>Measures of central tendency(mean, median, mode)</a:t>
            </a:r>
          </a:p>
          <a:p>
            <a:pPr marL="292100" indent="-292100"/>
            <a:r>
              <a:rPr lang="en-US" altLang="en-US" sz="3200" b="1" dirty="0"/>
              <a:t>Ratio</a:t>
            </a:r>
          </a:p>
          <a:p>
            <a:pPr marL="1257300" lvl="2" indent="-393700"/>
            <a:r>
              <a:rPr lang="en-US" altLang="en-US" sz="2800" dirty="0"/>
              <a:t>Inherent </a:t>
            </a:r>
            <a:r>
              <a:rPr lang="en-US" altLang="en-US" sz="2800" b="1" dirty="0"/>
              <a:t>zero-point</a:t>
            </a:r>
          </a:p>
          <a:p>
            <a:pPr marL="1257300" lvl="2" indent="-393700"/>
            <a:r>
              <a:rPr lang="en-US" altLang="en-US" sz="2800" dirty="0"/>
              <a:t>We can speak of values as being an order of magnitude larger than the unit of measurement (10 K</a:t>
            </a:r>
            <a:r>
              <a:rPr lang="en-US" altLang="en-US" sz="2800" dirty="0">
                <a:cs typeface="Tahoma" panose="020B0604030504040204" pitchFamily="34" charset="0"/>
              </a:rPr>
              <a:t>˚</a:t>
            </a:r>
            <a:r>
              <a:rPr lang="en-US" altLang="en-US" sz="2800" dirty="0"/>
              <a:t> is twice as high as 5 K</a:t>
            </a:r>
            <a:r>
              <a:rPr lang="en-US" altLang="en-US" sz="2800" dirty="0">
                <a:cs typeface="Tahoma" panose="020B0604030504040204" pitchFamily="34" charset="0"/>
              </a:rPr>
              <a:t>˚</a:t>
            </a:r>
            <a:r>
              <a:rPr lang="en-US" altLang="en-US" sz="2800" dirty="0"/>
              <a:t>).</a:t>
            </a:r>
          </a:p>
          <a:p>
            <a:pPr marL="1714500" lvl="3" indent="-393700"/>
            <a:r>
              <a:rPr lang="en-US" altLang="en-US" sz="2400" dirty="0"/>
              <a:t>e.g., </a:t>
            </a:r>
            <a:r>
              <a:rPr lang="en-US" altLang="en-US" sz="2400" i="1" dirty="0"/>
              <a:t>temperature in Kelvin, length, counts, monetary quantities</a:t>
            </a:r>
          </a:p>
        </p:txBody>
      </p:sp>
      <p:sp>
        <p:nvSpPr>
          <p:cNvPr id="13314" name="Slide Number Placeholder 5">
            <a:extLst>
              <a:ext uri="{FF2B5EF4-FFF2-40B4-BE49-F238E27FC236}">
                <a16:creationId xmlns="" xmlns:a16="http://schemas.microsoft.com/office/drawing/2014/main" id="{8A72D458-210C-4B8E-96B9-E3A64DC0A1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83A6E5E0-2A39-43B1-8C1C-A316F11E0E76}" type="slidenum">
              <a:rPr lang="en-US" altLang="en-US" sz="1200"/>
              <a:pPr eaLnBrk="1" hangingPunct="1">
                <a:spcBef>
                  <a:spcPct val="0"/>
                </a:spcBef>
                <a:buClrTx/>
                <a:buSzTx/>
                <a:buFontTx/>
                <a:buNone/>
              </a:pPr>
              <a:t>29</a:t>
            </a:fld>
            <a:endParaRPr lang="en-US" altLang="en-US" sz="1200"/>
          </a:p>
        </p:txBody>
      </p:sp>
      <p:sp>
        <p:nvSpPr>
          <p:cNvPr id="13315" name="Rectangle 2">
            <a:extLst>
              <a:ext uri="{FF2B5EF4-FFF2-40B4-BE49-F238E27FC236}">
                <a16:creationId xmlns="" xmlns:a16="http://schemas.microsoft.com/office/drawing/2014/main" id="{166B13C4-8033-4BF9-BFA6-2EFB6E435D94}"/>
              </a:ext>
            </a:extLst>
          </p:cNvPr>
          <p:cNvSpPr>
            <a:spLocks noGrp="1" noChangeArrowheads="1"/>
          </p:cNvSpPr>
          <p:nvPr>
            <p:ph type="title"/>
          </p:nvPr>
        </p:nvSpPr>
        <p:spPr>
          <a:xfrm>
            <a:off x="0" y="-350838"/>
            <a:ext cx="10515600" cy="1325563"/>
          </a:xfrm>
        </p:spPr>
        <p:txBody>
          <a:bodyPr/>
          <a:lstStyle/>
          <a:p>
            <a:pPr eaLnBrk="1" hangingPunct="1"/>
            <a:r>
              <a:rPr lang="en-US" altLang="en-US" dirty="0">
                <a:solidFill>
                  <a:srgbClr val="170981"/>
                </a:solidFill>
              </a:rPr>
              <a:t>Numeric Attribute Types</a:t>
            </a:r>
            <a:r>
              <a:rPr lang="en-US" altLang="en-US" dirty="0">
                <a:solidFill>
                  <a:schemeClr val="hlink"/>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5" descr="story-3dimensional-2">
            <a:extLst>
              <a:ext uri="{FF2B5EF4-FFF2-40B4-BE49-F238E27FC236}">
                <a16:creationId xmlns:a16="http://schemas.microsoft.com/office/drawing/2014/main" xmlns="" id="{EE4BD35F-8EA6-4E9D-81D1-D209E1669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7200" y="1195389"/>
            <a:ext cx="22352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a:extLst>
              <a:ext uri="{FF2B5EF4-FFF2-40B4-BE49-F238E27FC236}">
                <a16:creationId xmlns:a16="http://schemas.microsoft.com/office/drawing/2014/main" xmlns="" id="{621814AE-9A96-4D7C-88FB-FA98442BF582}"/>
              </a:ext>
            </a:extLst>
          </p:cNvPr>
          <p:cNvSpPr>
            <a:spLocks noGrp="1" noChangeArrowheads="1"/>
          </p:cNvSpPr>
          <p:nvPr>
            <p:ph type="title" idx="4294967295"/>
          </p:nvPr>
        </p:nvSpPr>
        <p:spPr>
          <a:xfrm>
            <a:off x="508000" y="152400"/>
            <a:ext cx="11379200" cy="533400"/>
          </a:xfrm>
        </p:spPr>
        <p:txBody>
          <a:bodyPr>
            <a:normAutofit fontScale="90000"/>
          </a:bodyPr>
          <a:lstStyle/>
          <a:p>
            <a:pPr algn="ctr" eaLnBrk="1" hangingPunct="1"/>
            <a:r>
              <a:rPr lang="en-US" altLang="en-US" sz="4000" dirty="0">
                <a:ea typeface="MS Mincho" panose="02020609040205080304" pitchFamily="49" charset="-128"/>
              </a:rPr>
              <a:t>Large-scale Data is Everywhere!</a:t>
            </a:r>
          </a:p>
        </p:txBody>
      </p:sp>
      <p:sp>
        <p:nvSpPr>
          <p:cNvPr id="5124" name="Rectangle 3">
            <a:extLst>
              <a:ext uri="{FF2B5EF4-FFF2-40B4-BE49-F238E27FC236}">
                <a16:creationId xmlns:a16="http://schemas.microsoft.com/office/drawing/2014/main" xmlns="" id="{119660FF-264D-43C8-8FE9-348F38A08EC6}"/>
              </a:ext>
            </a:extLst>
          </p:cNvPr>
          <p:cNvSpPr>
            <a:spLocks noGrp="1" noChangeArrowheads="1"/>
          </p:cNvSpPr>
          <p:nvPr>
            <p:ph idx="4294967295"/>
          </p:nvPr>
        </p:nvSpPr>
        <p:spPr>
          <a:xfrm>
            <a:off x="548218" y="1143000"/>
            <a:ext cx="5446183" cy="4857750"/>
          </a:xfrm>
        </p:spPr>
        <p:txBody>
          <a:bodyPr/>
          <a:lstStyle/>
          <a:p>
            <a:pPr algn="just" eaLnBrk="1" hangingPunct="1">
              <a:lnSpc>
                <a:spcPct val="90000"/>
              </a:lnSpc>
              <a:buClr>
                <a:schemeClr val="tx1"/>
              </a:buClr>
              <a:buFont typeface="Wingdings" panose="05000000000000000000" pitchFamily="2" charset="2"/>
              <a:buChar char="§"/>
            </a:pPr>
            <a:r>
              <a:rPr lang="en-US" altLang="en-US" sz="2000" dirty="0"/>
              <a:t>There has been enormous data growth in both commercial and scientific databases due to advances in data generation and collection </a:t>
            </a:r>
            <a:r>
              <a:rPr lang="en-US" altLang="en-US" sz="2000" dirty="0" smtClean="0"/>
              <a:t>technologies</a:t>
            </a:r>
          </a:p>
          <a:p>
            <a:pPr marL="109728" indent="0" algn="just" eaLnBrk="1" hangingPunct="1">
              <a:lnSpc>
                <a:spcPct val="90000"/>
              </a:lnSpc>
              <a:buClr>
                <a:schemeClr val="tx1"/>
              </a:buClr>
              <a:buNone/>
            </a:pPr>
            <a:endParaRPr lang="en-US" altLang="en-US" sz="2000" dirty="0"/>
          </a:p>
          <a:p>
            <a:pPr eaLnBrk="1" hangingPunct="1">
              <a:lnSpc>
                <a:spcPct val="90000"/>
              </a:lnSpc>
              <a:buClr>
                <a:srgbClr val="000000"/>
              </a:buClr>
              <a:buFont typeface="Wingdings" panose="05000000000000000000" pitchFamily="2" charset="2"/>
              <a:buChar char="§"/>
            </a:pPr>
            <a:r>
              <a:rPr lang="en-US" altLang="en-US" sz="2000" dirty="0">
                <a:solidFill>
                  <a:srgbClr val="000000"/>
                </a:solidFill>
                <a:cs typeface="Times New Roman" panose="02020603050405020304" pitchFamily="18" charset="0"/>
              </a:rPr>
              <a:t>New mantra</a:t>
            </a:r>
          </a:p>
          <a:p>
            <a:pPr lvl="1" eaLnBrk="1" hangingPunct="1">
              <a:lnSpc>
                <a:spcPct val="90000"/>
              </a:lnSpc>
              <a:buClr>
                <a:srgbClr val="000000"/>
              </a:buClr>
              <a:buFont typeface="Wingdings" panose="05000000000000000000" pitchFamily="2" charset="2"/>
              <a:buChar char="§"/>
            </a:pPr>
            <a:r>
              <a:rPr lang="en-US" altLang="en-US" sz="1800" dirty="0">
                <a:solidFill>
                  <a:srgbClr val="000000"/>
                </a:solidFill>
                <a:cs typeface="Times New Roman" panose="02020603050405020304" pitchFamily="18" charset="0"/>
              </a:rPr>
              <a:t>Gather whatever data you can whenever and wherever possible</a:t>
            </a:r>
            <a:r>
              <a:rPr lang="en-US" altLang="en-US" sz="1800" dirty="0" smtClean="0">
                <a:solidFill>
                  <a:srgbClr val="000000"/>
                </a:solidFill>
                <a:cs typeface="Times New Roman" panose="02020603050405020304" pitchFamily="18" charset="0"/>
              </a:rPr>
              <a:t>.</a:t>
            </a:r>
          </a:p>
          <a:p>
            <a:pPr marL="393192" lvl="1" indent="0" eaLnBrk="1" hangingPunct="1">
              <a:lnSpc>
                <a:spcPct val="90000"/>
              </a:lnSpc>
              <a:buClr>
                <a:srgbClr val="000000"/>
              </a:buClr>
              <a:buNone/>
            </a:pPr>
            <a:endParaRPr lang="en-US" altLang="en-US" sz="1800" dirty="0">
              <a:solidFill>
                <a:srgbClr val="000000"/>
              </a:solidFill>
              <a:cs typeface="Times New Roman" panose="02020603050405020304" pitchFamily="18" charset="0"/>
            </a:endParaRPr>
          </a:p>
          <a:p>
            <a:pPr eaLnBrk="1" hangingPunct="1">
              <a:lnSpc>
                <a:spcPct val="90000"/>
              </a:lnSpc>
              <a:buClr>
                <a:srgbClr val="000000"/>
              </a:buClr>
              <a:buFont typeface="Wingdings" panose="05000000000000000000" pitchFamily="2" charset="2"/>
              <a:buChar char="§"/>
            </a:pPr>
            <a:r>
              <a:rPr lang="en-US" altLang="en-US" sz="2000" dirty="0">
                <a:solidFill>
                  <a:srgbClr val="000000"/>
                </a:solidFill>
                <a:cs typeface="Times New Roman" panose="02020603050405020304" pitchFamily="18" charset="0"/>
              </a:rPr>
              <a:t>Expectations</a:t>
            </a:r>
          </a:p>
          <a:p>
            <a:pPr lvl="1" eaLnBrk="1" hangingPunct="1">
              <a:lnSpc>
                <a:spcPct val="90000"/>
              </a:lnSpc>
              <a:buClr>
                <a:srgbClr val="000000"/>
              </a:buClr>
              <a:buFont typeface="Wingdings" panose="05000000000000000000" pitchFamily="2" charset="2"/>
              <a:buChar char="§"/>
            </a:pPr>
            <a:r>
              <a:rPr lang="en-US" altLang="en-US" sz="1800" dirty="0">
                <a:solidFill>
                  <a:srgbClr val="000000"/>
                </a:solidFill>
                <a:cs typeface="Times New Roman" panose="02020603050405020304" pitchFamily="18" charset="0"/>
              </a:rPr>
              <a:t>Gathered data will have value either for the purpose collected or for a purpose not envisioned.</a:t>
            </a:r>
          </a:p>
          <a:p>
            <a:pPr eaLnBrk="1" hangingPunct="1">
              <a:lnSpc>
                <a:spcPct val="90000"/>
              </a:lnSpc>
              <a:buClr>
                <a:srgbClr val="000000"/>
              </a:buClr>
              <a:buFont typeface="Wingdings" panose="05000000000000000000" pitchFamily="2" charset="2"/>
              <a:buChar char="§"/>
            </a:pPr>
            <a:endParaRPr lang="en-US" altLang="en-US" sz="2000" dirty="0">
              <a:solidFill>
                <a:srgbClr val="000000"/>
              </a:solidFill>
              <a:cs typeface="Times New Roman" panose="02020603050405020304" pitchFamily="18" charset="0"/>
            </a:endParaRPr>
          </a:p>
        </p:txBody>
      </p:sp>
      <p:sp>
        <p:nvSpPr>
          <p:cNvPr id="5125" name="Text Box 4">
            <a:extLst>
              <a:ext uri="{FF2B5EF4-FFF2-40B4-BE49-F238E27FC236}">
                <a16:creationId xmlns:a16="http://schemas.microsoft.com/office/drawing/2014/main" xmlns="" id="{D4757DBE-D8FA-4A76-B812-2C699FBCB34B}"/>
              </a:ext>
            </a:extLst>
          </p:cNvPr>
          <p:cNvSpPr txBox="1">
            <a:spLocks noChangeArrowheads="1"/>
          </p:cNvSpPr>
          <p:nvPr/>
        </p:nvSpPr>
        <p:spPr bwMode="auto">
          <a:xfrm>
            <a:off x="9876945" y="6019800"/>
            <a:ext cx="23150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Computational Simulations</a:t>
            </a:r>
            <a:endParaRPr lang="en-US" altLang="en-US" sz="1400">
              <a:latin typeface="Times New Roman" panose="02020603050405020304" pitchFamily="18" charset="0"/>
              <a:cs typeface="Arial" panose="020B0604020202020204" pitchFamily="34" charset="0"/>
            </a:endParaRPr>
          </a:p>
        </p:txBody>
      </p:sp>
      <p:sp>
        <p:nvSpPr>
          <p:cNvPr id="5126" name="Text Box 5">
            <a:extLst>
              <a:ext uri="{FF2B5EF4-FFF2-40B4-BE49-F238E27FC236}">
                <a16:creationId xmlns:a16="http://schemas.microsoft.com/office/drawing/2014/main" xmlns="" id="{24D14490-4BE0-46A1-A6B9-E8022DF44325}"/>
              </a:ext>
            </a:extLst>
          </p:cNvPr>
          <p:cNvSpPr txBox="1">
            <a:spLocks noChangeArrowheads="1"/>
          </p:cNvSpPr>
          <p:nvPr/>
        </p:nvSpPr>
        <p:spPr bwMode="auto">
          <a:xfrm>
            <a:off x="9038168" y="4267201"/>
            <a:ext cx="31538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200" i="1">
                <a:latin typeface="Helvetica" pitchFamily="34" charset="0"/>
                <a:cs typeface="Arial" panose="020B0604020202020204" pitchFamily="34" charset="0"/>
              </a:rPr>
              <a:t>Social Networking: Twitter </a:t>
            </a:r>
            <a:endParaRPr lang="en-US" altLang="en-US" sz="2400">
              <a:latin typeface="Times New Roman" panose="02020603050405020304" pitchFamily="18" charset="0"/>
              <a:cs typeface="Arial" panose="020B0604020202020204" pitchFamily="34" charset="0"/>
            </a:endParaRPr>
          </a:p>
        </p:txBody>
      </p:sp>
      <p:pic>
        <p:nvPicPr>
          <p:cNvPr id="5127" name="Picture 6" descr="crop">
            <a:extLst>
              <a:ext uri="{FF2B5EF4-FFF2-40B4-BE49-F238E27FC236}">
                <a16:creationId xmlns:a16="http://schemas.microsoft.com/office/drawing/2014/main" xmlns="" id="{EF19A9BB-A114-4246-A7F1-779828FDE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5600" y="4876801"/>
            <a:ext cx="25400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3">
            <a:extLst>
              <a:ext uri="{FF2B5EF4-FFF2-40B4-BE49-F238E27FC236}">
                <a16:creationId xmlns:a16="http://schemas.microsoft.com/office/drawing/2014/main" xmlns="" id="{D2F8590B-6387-4657-B588-659FE17C16DD}"/>
              </a:ext>
            </a:extLst>
          </p:cNvPr>
          <p:cNvPicPr>
            <a:picLocks noChangeAspect="1" noChangeArrowheads="1"/>
          </p:cNvPicPr>
          <p:nvPr/>
        </p:nvPicPr>
        <p:blipFill>
          <a:blip r:embed="rId6">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l="946" t="2650" r="946" b="2745"/>
          <a:stretch>
            <a:fillRect/>
          </a:stretch>
        </p:blipFill>
        <p:spPr bwMode="auto">
          <a:xfrm>
            <a:off x="6432552" y="4800601"/>
            <a:ext cx="2000249"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9" name="Text Box 14">
            <a:extLst>
              <a:ext uri="{FF2B5EF4-FFF2-40B4-BE49-F238E27FC236}">
                <a16:creationId xmlns:a16="http://schemas.microsoft.com/office/drawing/2014/main" xmlns="" id="{7D7B641C-5365-499C-920A-45B0C7012BA6}"/>
              </a:ext>
            </a:extLst>
          </p:cNvPr>
          <p:cNvSpPr txBox="1">
            <a:spLocks noChangeArrowheads="1"/>
          </p:cNvSpPr>
          <p:nvPr/>
        </p:nvSpPr>
        <p:spPr bwMode="auto">
          <a:xfrm>
            <a:off x="7014265" y="6019800"/>
            <a:ext cx="15921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Sensor Networks</a:t>
            </a:r>
            <a:r>
              <a:rPr lang="en-US" altLang="en-US" sz="1200" i="1">
                <a:latin typeface="Helvetica" pitchFamily="34" charset="0"/>
                <a:cs typeface="Arial" panose="020B0604020202020204" pitchFamily="34" charset="0"/>
              </a:rPr>
              <a:t> </a:t>
            </a:r>
            <a:endParaRPr lang="en-US" altLang="en-US" sz="2400">
              <a:latin typeface="Times New Roman" panose="02020603050405020304" pitchFamily="18" charset="0"/>
              <a:cs typeface="Arial" panose="020B0604020202020204" pitchFamily="34" charset="0"/>
            </a:endParaRPr>
          </a:p>
        </p:txBody>
      </p:sp>
      <p:pic>
        <p:nvPicPr>
          <p:cNvPr id="5130" name="Picture 20">
            <a:extLst>
              <a:ext uri="{FF2B5EF4-FFF2-40B4-BE49-F238E27FC236}">
                <a16:creationId xmlns:a16="http://schemas.microsoft.com/office/drawing/2014/main" xmlns="" id="{D78F6E39-69BA-4B0E-A988-927C910A1C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569" t="1334" r="5765" b="969"/>
          <a:stretch>
            <a:fillRect/>
          </a:stretch>
        </p:blipFill>
        <p:spPr bwMode="auto">
          <a:xfrm>
            <a:off x="6502400" y="1219200"/>
            <a:ext cx="2370667"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Text Box 21">
            <a:extLst>
              <a:ext uri="{FF2B5EF4-FFF2-40B4-BE49-F238E27FC236}">
                <a16:creationId xmlns:a16="http://schemas.microsoft.com/office/drawing/2014/main" xmlns="" id="{740CEEBE-BA4E-4595-A5AD-0AA4294DE4A8}"/>
              </a:ext>
            </a:extLst>
          </p:cNvPr>
          <p:cNvSpPr txBox="1">
            <a:spLocks noChangeArrowheads="1"/>
          </p:cNvSpPr>
          <p:nvPr/>
        </p:nvSpPr>
        <p:spPr bwMode="auto">
          <a:xfrm>
            <a:off x="6299200" y="4267200"/>
            <a:ext cx="294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Traffic Patterns</a:t>
            </a:r>
            <a:endParaRPr lang="en-US" altLang="en-US" sz="1400">
              <a:latin typeface="Times New Roman" panose="02020603050405020304" pitchFamily="18" charset="0"/>
              <a:cs typeface="Arial" panose="020B0604020202020204" pitchFamily="34" charset="0"/>
            </a:endParaRPr>
          </a:p>
        </p:txBody>
      </p:sp>
      <p:sp>
        <p:nvSpPr>
          <p:cNvPr id="5132" name="Text Box 23">
            <a:extLst>
              <a:ext uri="{FF2B5EF4-FFF2-40B4-BE49-F238E27FC236}">
                <a16:creationId xmlns:a16="http://schemas.microsoft.com/office/drawing/2014/main" xmlns="" id="{3DAE2859-5381-428F-97FA-B826C32134B8}"/>
              </a:ext>
            </a:extLst>
          </p:cNvPr>
          <p:cNvSpPr txBox="1">
            <a:spLocks noChangeArrowheads="1"/>
          </p:cNvSpPr>
          <p:nvPr/>
        </p:nvSpPr>
        <p:spPr bwMode="auto">
          <a:xfrm>
            <a:off x="6096001" y="2514600"/>
            <a:ext cx="315383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Cyber Security</a:t>
            </a:r>
            <a:r>
              <a:rPr lang="en-US" altLang="en-US" sz="1200" i="1">
                <a:latin typeface="Helvetica" pitchFamily="34" charset="0"/>
                <a:cs typeface="Arial" panose="020B0604020202020204" pitchFamily="34" charset="0"/>
              </a:rPr>
              <a:t> </a:t>
            </a:r>
            <a:endParaRPr lang="en-US" altLang="en-US" sz="2400">
              <a:latin typeface="Times New Roman" panose="02020603050405020304" pitchFamily="18" charset="0"/>
              <a:cs typeface="Arial" panose="020B0604020202020204" pitchFamily="34" charset="0"/>
            </a:endParaRPr>
          </a:p>
        </p:txBody>
      </p:sp>
      <p:graphicFrame>
        <p:nvGraphicFramePr>
          <p:cNvPr id="5133" name="Object 3">
            <a:extLst>
              <a:ext uri="{FF2B5EF4-FFF2-40B4-BE49-F238E27FC236}">
                <a16:creationId xmlns:a16="http://schemas.microsoft.com/office/drawing/2014/main" xmlns="" id="{E4E34085-9F77-442B-99B2-075EDA28601C}"/>
              </a:ext>
            </a:extLst>
          </p:cNvPr>
          <p:cNvGraphicFramePr>
            <a:graphicFrameLocks noChangeAspect="1"/>
          </p:cNvGraphicFramePr>
          <p:nvPr/>
        </p:nvGraphicFramePr>
        <p:xfrm>
          <a:off x="9245600" y="1681164"/>
          <a:ext cx="863600" cy="642937"/>
        </p:xfrm>
        <a:graphic>
          <a:graphicData uri="http://schemas.openxmlformats.org/presentationml/2006/ole">
            <mc:AlternateContent xmlns:mc="http://schemas.openxmlformats.org/markup-compatibility/2006">
              <mc:Choice xmlns:v="urn:schemas-microsoft-com:vml" Requires="v">
                <p:oleObj spid="_x0000_s10334" name="VISIO" r:id="rId8" imgW="617220" imgH="615696" progId="Visio.Drawing.11">
                  <p:embed/>
                </p:oleObj>
              </mc:Choice>
              <mc:Fallback>
                <p:oleObj name="VISIO" r:id="rId8" imgW="617220" imgH="615696"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5600" y="1681164"/>
                        <a:ext cx="863600"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34" name="Object 4">
            <a:extLst>
              <a:ext uri="{FF2B5EF4-FFF2-40B4-BE49-F238E27FC236}">
                <a16:creationId xmlns:a16="http://schemas.microsoft.com/office/drawing/2014/main" xmlns="" id="{95C8F9BA-D678-452D-8AE3-A30278942BE1}"/>
              </a:ext>
            </a:extLst>
          </p:cNvPr>
          <p:cNvGraphicFramePr>
            <a:graphicFrameLocks noChangeAspect="1"/>
          </p:cNvGraphicFramePr>
          <p:nvPr/>
        </p:nvGraphicFramePr>
        <p:xfrm>
          <a:off x="9224433" y="1295401"/>
          <a:ext cx="863600" cy="531813"/>
        </p:xfrm>
        <a:graphic>
          <a:graphicData uri="http://schemas.openxmlformats.org/presentationml/2006/ole">
            <mc:AlternateContent xmlns:mc="http://schemas.openxmlformats.org/markup-compatibility/2006">
              <mc:Choice xmlns:v="urn:schemas-microsoft-com:vml" Requires="v">
                <p:oleObj spid="_x0000_s10335" name="VISIO" r:id="rId10" imgW="806196" imgH="662940" progId="Visio.Drawing.11">
                  <p:embed/>
                </p:oleObj>
              </mc:Choice>
              <mc:Fallback>
                <p:oleObj name="VISIO" r:id="rId10" imgW="806196" imgH="662940"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4433" y="1295401"/>
                        <a:ext cx="8636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ooter Placeholder 2">
            <a:extLst>
              <a:ext uri="{FF2B5EF4-FFF2-40B4-BE49-F238E27FC236}">
                <a16:creationId xmlns:a16="http://schemas.microsoft.com/office/drawing/2014/main" xmlns="" id="{C10ED41B-389B-4F6F-9508-7528924A5314}"/>
              </a:ext>
            </a:extLst>
          </p:cNvPr>
          <p:cNvSpPr>
            <a:spLocks noGrp="1"/>
          </p:cNvSpPr>
          <p:nvPr>
            <p:ph type="ftr" sz="quarter" idx="11"/>
          </p:nvPr>
        </p:nvSpPr>
        <p:spPr/>
        <p:txBody>
          <a:bodyPr/>
          <a:lstStyle/>
          <a:p>
            <a:pPr>
              <a:defRPr/>
            </a:pPr>
            <a:r>
              <a:rPr lang="en-US"/>
              <a:t>Introduction to Data Mining, 2nd Edition   Tan, Steinbach, Karpatne, Kumar</a:t>
            </a:r>
          </a:p>
        </p:txBody>
      </p:sp>
      <p:sp>
        <p:nvSpPr>
          <p:cNvPr id="5136" name="Slide Number Placeholder 3">
            <a:extLst>
              <a:ext uri="{FF2B5EF4-FFF2-40B4-BE49-F238E27FC236}">
                <a16:creationId xmlns:a16="http://schemas.microsoft.com/office/drawing/2014/main" xmlns="" id="{13AFF105-0AAF-4DE6-BA9C-B6F2152423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fld id="{87A3B503-89C5-494F-9796-3C11885069F9}" type="slidenum">
              <a:rPr lang="en-US" altLang="en-US" sz="1200">
                <a:solidFill>
                  <a:srgbClr val="898989"/>
                </a:solidFill>
              </a:rPr>
              <a:pPr>
                <a:spcBef>
                  <a:spcPct val="0"/>
                </a:spcBef>
                <a:spcAft>
                  <a:spcPct val="0"/>
                </a:spcAft>
                <a:buClrTx/>
                <a:buSzTx/>
                <a:buFontTx/>
                <a:buNone/>
              </a:pPr>
              <a:t>3</a:t>
            </a:fld>
            <a:endParaRPr lang="en-US" altLang="en-US" sz="1200">
              <a:solidFill>
                <a:srgbClr val="898989"/>
              </a:solidFill>
            </a:endParaRPr>
          </a:p>
        </p:txBody>
      </p:sp>
      <p:sp>
        <p:nvSpPr>
          <p:cNvPr id="4" name="Date Placeholder 3">
            <a:extLst>
              <a:ext uri="{FF2B5EF4-FFF2-40B4-BE49-F238E27FC236}">
                <a16:creationId xmlns:a16="http://schemas.microsoft.com/office/drawing/2014/main" xmlns="" id="{520D16DC-0A4F-4D28-9B54-468A28BB6B11}"/>
              </a:ext>
            </a:extLst>
          </p:cNvPr>
          <p:cNvSpPr>
            <a:spLocks noGrp="1"/>
          </p:cNvSpPr>
          <p:nvPr>
            <p:ph type="dt" sz="quarter" idx="10"/>
          </p:nvPr>
        </p:nvSpPr>
        <p:spPr/>
        <p:txBody>
          <a:bodyPr/>
          <a:lstStyle/>
          <a:p>
            <a:pPr>
              <a:defRPr/>
            </a:pPr>
            <a:r>
              <a:rPr lang="en-US"/>
              <a:t>09/09/2020</a:t>
            </a:r>
          </a:p>
        </p:txBody>
      </p:sp>
      <p:sp>
        <p:nvSpPr>
          <p:cNvPr id="5138" name="Text Box 23">
            <a:extLst>
              <a:ext uri="{FF2B5EF4-FFF2-40B4-BE49-F238E27FC236}">
                <a16:creationId xmlns:a16="http://schemas.microsoft.com/office/drawing/2014/main" xmlns="" id="{6A30F451-F56F-42DC-B0E3-87DFF7F1BFCA}"/>
              </a:ext>
            </a:extLst>
          </p:cNvPr>
          <p:cNvSpPr txBox="1">
            <a:spLocks noChangeArrowheads="1"/>
          </p:cNvSpPr>
          <p:nvPr/>
        </p:nvSpPr>
        <p:spPr bwMode="auto">
          <a:xfrm>
            <a:off x="8434918" y="2355851"/>
            <a:ext cx="315383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20000"/>
              </a:spcBef>
              <a:spcAft>
                <a:spcPct val="0"/>
              </a:spcAft>
              <a:buClr>
                <a:schemeClr val="accent2"/>
              </a:buClr>
              <a:buSzTx/>
              <a:buFontTx/>
              <a:buNone/>
            </a:pPr>
            <a:r>
              <a:rPr lang="en-US" altLang="en-US" sz="1400" i="1">
                <a:latin typeface="Helvetica" pitchFamily="34" charset="0"/>
                <a:cs typeface="Arial" panose="020B0604020202020204" pitchFamily="34" charset="0"/>
              </a:rPr>
              <a:t>E-Commerce</a:t>
            </a:r>
            <a:endParaRPr lang="en-US" altLang="en-US" sz="2400">
              <a:latin typeface="Times New Roman" panose="02020603050405020304" pitchFamily="18" charset="0"/>
              <a:cs typeface="Arial" panose="020B0604020202020204" pitchFamily="34" charset="0"/>
            </a:endParaRPr>
          </a:p>
        </p:txBody>
      </p:sp>
      <p:pic>
        <p:nvPicPr>
          <p:cNvPr id="5139" name="Picture 20">
            <a:extLst>
              <a:ext uri="{FF2B5EF4-FFF2-40B4-BE49-F238E27FC236}">
                <a16:creationId xmlns:a16="http://schemas.microsoft.com/office/drawing/2014/main" xmlns="" id="{47C93BD9-A67C-4F8B-8EF9-0CA0C35646FF}"/>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930218" y="2955925"/>
            <a:ext cx="3170767"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18" descr="http://images.ezgif.com/tmp/gif_232x188_6af960.gif">
            <a:extLst>
              <a:ext uri="{FF2B5EF4-FFF2-40B4-BE49-F238E27FC236}">
                <a16:creationId xmlns:a16="http://schemas.microsoft.com/office/drawing/2014/main" xmlns="" id="{8CA1DD4C-BA2A-4DF5-8E36-076E1F5674E8}"/>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6350000" y="2944814"/>
            <a:ext cx="1915584" cy="11636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07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a:extLst>
              <a:ext uri="{FF2B5EF4-FFF2-40B4-BE49-F238E27FC236}">
                <a16:creationId xmlns="" xmlns:a16="http://schemas.microsoft.com/office/drawing/2014/main" id="{BD0EAB52-D066-4EC7-B93F-38EC20631D2E}"/>
              </a:ext>
            </a:extLst>
          </p:cNvPr>
          <p:cNvSpPr>
            <a:spLocks noGrp="1" noChangeArrowheads="1"/>
          </p:cNvSpPr>
          <p:nvPr>
            <p:ph idx="1"/>
          </p:nvPr>
        </p:nvSpPr>
        <p:spPr>
          <a:xfrm>
            <a:off x="283030" y="881744"/>
            <a:ext cx="11337470" cy="5839732"/>
          </a:xfrm>
        </p:spPr>
        <p:txBody>
          <a:bodyPr>
            <a:normAutofit fontScale="92500" lnSpcReduction="10000"/>
          </a:bodyPr>
          <a:lstStyle/>
          <a:p>
            <a:pPr eaLnBrk="1" hangingPunct="1">
              <a:lnSpc>
                <a:spcPct val="90000"/>
              </a:lnSpc>
            </a:pPr>
            <a:r>
              <a:rPr lang="en-US" altLang="en-US" sz="3200" b="1" dirty="0"/>
              <a:t>Attributes ML point of view </a:t>
            </a:r>
          </a:p>
          <a:p>
            <a:pPr eaLnBrk="1" hangingPunct="1">
              <a:lnSpc>
                <a:spcPct val="90000"/>
              </a:lnSpc>
            </a:pPr>
            <a:r>
              <a:rPr lang="en-US" altLang="en-US" sz="3200" b="1" dirty="0"/>
              <a:t>Discrete</a:t>
            </a:r>
            <a:r>
              <a:rPr lang="en-US" altLang="en-US" sz="3200" dirty="0"/>
              <a:t> </a:t>
            </a:r>
            <a:r>
              <a:rPr lang="en-US" altLang="en-US" sz="3200" b="1" dirty="0"/>
              <a:t>Attribute</a:t>
            </a:r>
          </a:p>
          <a:p>
            <a:pPr lvl="1" eaLnBrk="1" hangingPunct="1">
              <a:lnSpc>
                <a:spcPct val="90000"/>
              </a:lnSpc>
            </a:pPr>
            <a:r>
              <a:rPr lang="en-US" altLang="en-US" sz="2800" dirty="0"/>
              <a:t>Has only a finite or countably infinite(one to one correspondence with natural number)set of values</a:t>
            </a:r>
          </a:p>
          <a:p>
            <a:pPr lvl="2" eaLnBrk="1" hangingPunct="1">
              <a:lnSpc>
                <a:spcPct val="90000"/>
              </a:lnSpc>
            </a:pPr>
            <a:r>
              <a:rPr lang="en-US" altLang="en-US" sz="2800" dirty="0"/>
              <a:t>E.g., zip codes, profession, or the set of words in a collection of documents </a:t>
            </a:r>
          </a:p>
          <a:p>
            <a:pPr lvl="1" eaLnBrk="1" hangingPunct="1">
              <a:lnSpc>
                <a:spcPct val="90000"/>
              </a:lnSpc>
            </a:pPr>
            <a:r>
              <a:rPr lang="en-US" altLang="en-US" sz="2800" dirty="0"/>
              <a:t>Sometimes, represented as integer variables</a:t>
            </a:r>
          </a:p>
          <a:p>
            <a:pPr lvl="1" eaLnBrk="1" hangingPunct="1">
              <a:lnSpc>
                <a:spcPct val="90000"/>
              </a:lnSpc>
            </a:pPr>
            <a:r>
              <a:rPr lang="en-US" altLang="en-US" sz="2800" dirty="0"/>
              <a:t>Note: Binary attributes are a special case of discrete attributes </a:t>
            </a:r>
          </a:p>
          <a:p>
            <a:pPr eaLnBrk="1" hangingPunct="1">
              <a:lnSpc>
                <a:spcPct val="90000"/>
              </a:lnSpc>
            </a:pPr>
            <a:r>
              <a:rPr lang="en-US" altLang="en-US" sz="3200" b="1" dirty="0"/>
              <a:t>Continuous</a:t>
            </a:r>
            <a:r>
              <a:rPr lang="en-US" altLang="en-US" sz="3200" dirty="0"/>
              <a:t> </a:t>
            </a:r>
            <a:r>
              <a:rPr lang="en-US" altLang="en-US" sz="3200" b="1" dirty="0"/>
              <a:t>Attribute</a:t>
            </a:r>
          </a:p>
          <a:p>
            <a:pPr lvl="1" eaLnBrk="1" hangingPunct="1">
              <a:lnSpc>
                <a:spcPct val="90000"/>
              </a:lnSpc>
            </a:pPr>
            <a:r>
              <a:rPr lang="en-US" altLang="en-US" sz="2800" dirty="0"/>
              <a:t>Has real numbers as attribute values</a:t>
            </a:r>
          </a:p>
          <a:p>
            <a:pPr lvl="2" eaLnBrk="1" hangingPunct="1">
              <a:lnSpc>
                <a:spcPct val="90000"/>
              </a:lnSpc>
            </a:pPr>
            <a:r>
              <a:rPr lang="en-US" altLang="en-US" sz="2800" dirty="0"/>
              <a:t>E.g., temperature, height, or weight</a:t>
            </a:r>
          </a:p>
          <a:p>
            <a:pPr lvl="1" eaLnBrk="1" hangingPunct="1">
              <a:lnSpc>
                <a:spcPct val="90000"/>
              </a:lnSpc>
            </a:pPr>
            <a:r>
              <a:rPr lang="en-US" altLang="en-US" sz="2800" dirty="0"/>
              <a:t>Practically, real values can only be measured and represented using a finite number of digits</a:t>
            </a:r>
          </a:p>
          <a:p>
            <a:pPr lvl="1" eaLnBrk="1" hangingPunct="1">
              <a:lnSpc>
                <a:spcPct val="90000"/>
              </a:lnSpc>
            </a:pPr>
            <a:r>
              <a:rPr lang="en-US" altLang="en-US" sz="2800" dirty="0"/>
              <a:t>Continuous attributes are typically represented as floating-point variables</a:t>
            </a:r>
          </a:p>
        </p:txBody>
      </p:sp>
      <p:sp>
        <p:nvSpPr>
          <p:cNvPr id="14338" name="Slide Number Placeholder 5">
            <a:extLst>
              <a:ext uri="{FF2B5EF4-FFF2-40B4-BE49-F238E27FC236}">
                <a16:creationId xmlns="" xmlns:a16="http://schemas.microsoft.com/office/drawing/2014/main" id="{554375CE-7133-48F0-93D7-E6E7A1D08D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668ECF2F-D268-4D44-A1A3-A4713310E6F1}" type="slidenum">
              <a:rPr lang="en-US" altLang="en-US" sz="1200"/>
              <a:pPr eaLnBrk="1" hangingPunct="1">
                <a:spcBef>
                  <a:spcPct val="0"/>
                </a:spcBef>
                <a:buClrTx/>
                <a:buSzTx/>
                <a:buFontTx/>
                <a:buNone/>
              </a:pPr>
              <a:t>30</a:t>
            </a:fld>
            <a:endParaRPr lang="en-US" altLang="en-US" sz="1200"/>
          </a:p>
        </p:txBody>
      </p:sp>
      <p:sp>
        <p:nvSpPr>
          <p:cNvPr id="14339" name="Rectangle 2">
            <a:extLst>
              <a:ext uri="{FF2B5EF4-FFF2-40B4-BE49-F238E27FC236}">
                <a16:creationId xmlns="" xmlns:a16="http://schemas.microsoft.com/office/drawing/2014/main" id="{C0305A5E-FFF3-4CEB-9688-AF3B8ECC84D7}"/>
              </a:ext>
            </a:extLst>
          </p:cNvPr>
          <p:cNvSpPr>
            <a:spLocks noGrp="1" noChangeArrowheads="1"/>
          </p:cNvSpPr>
          <p:nvPr>
            <p:ph type="title"/>
          </p:nvPr>
        </p:nvSpPr>
        <p:spPr>
          <a:xfrm>
            <a:off x="628650" y="1"/>
            <a:ext cx="10725150" cy="1200149"/>
          </a:xfrm>
        </p:spPr>
        <p:txBody>
          <a:bodyPr/>
          <a:lstStyle/>
          <a:p>
            <a:pPr eaLnBrk="1" hangingPunct="1"/>
            <a:r>
              <a:rPr lang="en-US" altLang="en-US" dirty="0"/>
              <a:t>Discrete vs. Continuous Attributes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a:t>Asymmetric Attributes</a:t>
            </a:r>
          </a:p>
        </p:txBody>
      </p:sp>
      <p:sp>
        <p:nvSpPr>
          <p:cNvPr id="13315" name="Rectangle 3"/>
          <p:cNvSpPr>
            <a:spLocks noGrp="1" noChangeArrowheads="1"/>
          </p:cNvSpPr>
          <p:nvPr>
            <p:ph type="body" sz="half" idx="1"/>
          </p:nvPr>
        </p:nvSpPr>
        <p:spPr>
          <a:xfrm>
            <a:off x="1935164" y="1066800"/>
            <a:ext cx="8428037" cy="5181600"/>
          </a:xfrm>
        </p:spPr>
        <p:txBody>
          <a:bodyPr>
            <a:normAutofit/>
          </a:bodyPr>
          <a:lstStyle/>
          <a:p>
            <a:r>
              <a:rPr lang="en-US" sz="2400" dirty="0"/>
              <a:t>Only presence (a non-zero attribute value) is regarded as important</a:t>
            </a:r>
          </a:p>
          <a:p>
            <a:pPr marL="1311275" lvl="2" indent="-396875"/>
            <a:r>
              <a:rPr lang="en-US" sz="1800" dirty="0"/>
              <a:t>Words present in documents</a:t>
            </a:r>
          </a:p>
          <a:p>
            <a:pPr marL="1311275" lvl="2" indent="-396875"/>
            <a:r>
              <a:rPr lang="en-US" sz="1800" dirty="0"/>
              <a:t>Items present in customer transactions</a:t>
            </a:r>
          </a:p>
          <a:p>
            <a:pPr marL="1311275" lvl="2" indent="-396875"/>
            <a:endParaRPr lang="en-US" sz="1800" dirty="0"/>
          </a:p>
          <a:p>
            <a:r>
              <a:rPr lang="en-US" sz="2400" dirty="0"/>
              <a:t>If we met a friend in the grocery store would we ever say the following?</a:t>
            </a:r>
            <a:br>
              <a:rPr lang="en-US" sz="2400" dirty="0"/>
            </a:br>
            <a:r>
              <a:rPr lang="en-US" sz="1000" dirty="0"/>
              <a:t/>
            </a:r>
            <a:br>
              <a:rPr lang="en-US" sz="1000" dirty="0"/>
            </a:br>
            <a:r>
              <a:rPr lang="en-US" sz="2400" i="1" dirty="0">
                <a:latin typeface="Times New Roman" pitchFamily="18" charset="0"/>
              </a:rPr>
              <a:t>“I see our purchases are very similar since we didn’t buy most of the same things.” </a:t>
            </a:r>
          </a:p>
          <a:p>
            <a:endParaRPr lang="en-US" sz="2400" i="1" dirty="0">
              <a:latin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z="2800" dirty="0"/>
              <a:t>Critiques of the attribute categorization </a:t>
            </a:r>
          </a:p>
        </p:txBody>
      </p:sp>
      <p:sp>
        <p:nvSpPr>
          <p:cNvPr id="13315" name="Rectangle 3"/>
          <p:cNvSpPr>
            <a:spLocks noGrp="1" noChangeArrowheads="1"/>
          </p:cNvSpPr>
          <p:nvPr>
            <p:ph type="body" sz="half" idx="1"/>
          </p:nvPr>
        </p:nvSpPr>
        <p:spPr>
          <a:xfrm>
            <a:off x="1935164" y="1066800"/>
            <a:ext cx="8428037" cy="5181600"/>
          </a:xfrm>
        </p:spPr>
        <p:txBody>
          <a:bodyPr>
            <a:normAutofit/>
          </a:bodyPr>
          <a:lstStyle/>
          <a:p>
            <a:r>
              <a:rPr lang="en-US" sz="2400" dirty="0"/>
              <a:t>Incomplete </a:t>
            </a:r>
          </a:p>
          <a:p>
            <a:pPr lvl="1"/>
            <a:r>
              <a:rPr lang="en-US" sz="2000" dirty="0"/>
              <a:t>Asymmetric binary</a:t>
            </a:r>
          </a:p>
          <a:p>
            <a:pPr lvl="1"/>
            <a:r>
              <a:rPr lang="en-US" sz="2000" dirty="0"/>
              <a:t>Cyclical</a:t>
            </a:r>
          </a:p>
          <a:p>
            <a:pPr lvl="1"/>
            <a:r>
              <a:rPr lang="en-US" sz="2000" dirty="0"/>
              <a:t>Multivariate</a:t>
            </a:r>
          </a:p>
          <a:p>
            <a:pPr lvl="1"/>
            <a:r>
              <a:rPr lang="en-US" sz="2000" dirty="0"/>
              <a:t>Partially ordered</a:t>
            </a:r>
          </a:p>
          <a:p>
            <a:pPr lvl="1"/>
            <a:r>
              <a:rPr lang="en-US" sz="2000" dirty="0"/>
              <a:t>Partial membership</a:t>
            </a:r>
          </a:p>
          <a:p>
            <a:pPr lvl="1"/>
            <a:r>
              <a:rPr lang="en-US" sz="2000" dirty="0"/>
              <a:t>Relationships between the data</a:t>
            </a:r>
          </a:p>
          <a:p>
            <a:pPr lvl="1"/>
            <a:endParaRPr lang="en-US" sz="2000" dirty="0"/>
          </a:p>
          <a:p>
            <a:r>
              <a:rPr lang="en-US" sz="2400" dirty="0"/>
              <a:t>Real data is approximate and noisy</a:t>
            </a:r>
          </a:p>
          <a:p>
            <a:pPr lvl="1"/>
            <a:r>
              <a:rPr lang="en-US" sz="2000" dirty="0"/>
              <a:t>This can complicate recognition of the proper attribute type</a:t>
            </a:r>
          </a:p>
          <a:p>
            <a:pPr lvl="1"/>
            <a:r>
              <a:rPr lang="en-US" sz="2000" dirty="0"/>
              <a:t>Treating one attribute type as another may be approximately correct</a:t>
            </a:r>
          </a:p>
          <a:p>
            <a:pPr lvl="1"/>
            <a:endParaRPr lang="en-US" sz="2000" dirty="0"/>
          </a:p>
          <a:p>
            <a:pPr marL="457200" lvl="1" indent="0">
              <a:buNone/>
            </a:pPr>
            <a:endParaRPr lang="en-US" sz="2000" dirty="0"/>
          </a:p>
          <a:p>
            <a:pPr lvl="2" indent="233363"/>
            <a:endParaRPr lang="en-US" sz="1600" dirty="0"/>
          </a:p>
          <a:p>
            <a:pPr lvl="2" indent="233363"/>
            <a:endParaRPr lang="en-US" sz="1600" dirty="0"/>
          </a:p>
          <a:p>
            <a:pPr lvl="1"/>
            <a:endParaRPr lang="en-US" sz="2000" dirty="0"/>
          </a:p>
          <a:p>
            <a:endParaRPr lang="en-US" dirty="0"/>
          </a:p>
        </p:txBody>
      </p:sp>
    </p:spTree>
    <p:extLst>
      <p:ext uri="{BB962C8B-B14F-4D97-AF65-F5344CB8AC3E}">
        <p14:creationId xmlns:p14="http://schemas.microsoft.com/office/powerpoint/2010/main" val="64128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dirty="0"/>
              <a:t>Key Messages for Attribute Types</a:t>
            </a:r>
          </a:p>
        </p:txBody>
      </p:sp>
      <p:sp>
        <p:nvSpPr>
          <p:cNvPr id="13315" name="Rectangle 3"/>
          <p:cNvSpPr>
            <a:spLocks noGrp="1" noChangeArrowheads="1"/>
          </p:cNvSpPr>
          <p:nvPr>
            <p:ph type="body" sz="half" idx="1"/>
          </p:nvPr>
        </p:nvSpPr>
        <p:spPr>
          <a:xfrm>
            <a:off x="304800" y="1066800"/>
            <a:ext cx="11244943" cy="5181600"/>
          </a:xfrm>
        </p:spPr>
        <p:txBody>
          <a:bodyPr>
            <a:normAutofit/>
          </a:bodyPr>
          <a:lstStyle/>
          <a:p>
            <a:endParaRPr lang="en-US" sz="2000" dirty="0"/>
          </a:p>
          <a:p>
            <a:r>
              <a:rPr lang="en-US" dirty="0"/>
              <a:t>The types of operations you choose should be “meaningful” for the type of data you have</a:t>
            </a:r>
          </a:p>
          <a:p>
            <a:pPr lvl="1"/>
            <a:r>
              <a:rPr lang="en-US" dirty="0"/>
              <a:t>Distinctness, order, meaningful intervals, and meaningful ratios are only four (among many possible) properties of data</a:t>
            </a:r>
          </a:p>
          <a:p>
            <a:pPr lvl="1"/>
            <a:endParaRPr lang="en-US" dirty="0"/>
          </a:p>
          <a:p>
            <a:pPr lvl="1"/>
            <a:r>
              <a:rPr lang="en-US" dirty="0"/>
              <a:t>The data type you see – often numbers or strings – may not capture all the properties or may suggest properties that are not present</a:t>
            </a:r>
          </a:p>
          <a:p>
            <a:pPr lvl="1"/>
            <a:endParaRPr lang="en-US" dirty="0"/>
          </a:p>
          <a:p>
            <a:pPr lvl="1"/>
            <a:r>
              <a:rPr lang="en-US" dirty="0"/>
              <a:t>Analysis may depend on these other properties of the data</a:t>
            </a:r>
          </a:p>
          <a:p>
            <a:pPr lvl="2" indent="233363"/>
            <a:r>
              <a:rPr lang="en-US" dirty="0"/>
              <a:t>Many statistical analyses depend only on the distribution</a:t>
            </a:r>
          </a:p>
          <a:p>
            <a:pPr lvl="1"/>
            <a:endParaRPr lang="en-US" dirty="0"/>
          </a:p>
          <a:p>
            <a:pPr lvl="1"/>
            <a:r>
              <a:rPr lang="en-US" dirty="0"/>
              <a:t>In the end, what is meaningful can be specific to domain</a:t>
            </a:r>
          </a:p>
          <a:p>
            <a:pPr lvl="1"/>
            <a:endParaRPr lang="en-US" dirty="0"/>
          </a:p>
        </p:txBody>
      </p:sp>
    </p:spTree>
    <p:extLst>
      <p:ext uri="{BB962C8B-B14F-4D97-AF65-F5344CB8AC3E}">
        <p14:creationId xmlns:p14="http://schemas.microsoft.com/office/powerpoint/2010/main" val="242577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174171" y="990600"/>
            <a:ext cx="12289972" cy="5029200"/>
          </a:xfrm>
          <a:noFill/>
        </p:spPr>
        <p:txBody>
          <a:bodyPr>
            <a:normAutofit/>
          </a:bodyPr>
          <a:lstStyle/>
          <a:p>
            <a:pPr lvl="1">
              <a:lnSpc>
                <a:spcPct val="95000"/>
              </a:lnSpc>
              <a:spcBef>
                <a:spcPct val="20000"/>
              </a:spcBef>
            </a:pPr>
            <a:r>
              <a:rPr lang="en-US" sz="2000" b="1" dirty="0"/>
              <a:t>Dimensionality (number of attributes)</a:t>
            </a:r>
          </a:p>
          <a:p>
            <a:pPr lvl="2">
              <a:lnSpc>
                <a:spcPct val="95000"/>
              </a:lnSpc>
              <a:spcBef>
                <a:spcPct val="20000"/>
              </a:spcBef>
            </a:pPr>
            <a:r>
              <a:rPr lang="en-US" sz="1800" dirty="0"/>
              <a:t> High dimensional data brings a number of challenges</a:t>
            </a:r>
          </a:p>
          <a:p>
            <a:pPr lvl="1">
              <a:lnSpc>
                <a:spcPct val="95000"/>
              </a:lnSpc>
              <a:spcBef>
                <a:spcPct val="20000"/>
              </a:spcBef>
            </a:pPr>
            <a:endParaRPr lang="en-US" sz="1800" dirty="0"/>
          </a:p>
          <a:p>
            <a:pPr lvl="1">
              <a:lnSpc>
                <a:spcPct val="95000"/>
              </a:lnSpc>
              <a:spcBef>
                <a:spcPct val="20000"/>
              </a:spcBef>
            </a:pPr>
            <a:r>
              <a:rPr lang="en-US" sz="2000" b="1" dirty="0" err="1"/>
              <a:t>Sparsity</a:t>
            </a:r>
            <a:endParaRPr lang="en-US" sz="2000" b="1" dirty="0"/>
          </a:p>
          <a:p>
            <a:pPr lvl="2">
              <a:lnSpc>
                <a:spcPct val="95000"/>
              </a:lnSpc>
              <a:spcBef>
                <a:spcPct val="20000"/>
              </a:spcBef>
            </a:pPr>
            <a:r>
              <a:rPr lang="en-US" sz="1800" dirty="0"/>
              <a:t> Only presence counts.</a:t>
            </a:r>
          </a:p>
          <a:p>
            <a:pPr lvl="2">
              <a:lnSpc>
                <a:spcPct val="95000"/>
              </a:lnSpc>
              <a:spcBef>
                <a:spcPct val="20000"/>
              </a:spcBef>
            </a:pPr>
            <a:r>
              <a:rPr lang="en-US" sz="1800" dirty="0"/>
              <a:t>Skew data</a:t>
            </a:r>
          </a:p>
          <a:p>
            <a:pPr lvl="2">
              <a:lnSpc>
                <a:spcPct val="95000"/>
              </a:lnSpc>
              <a:spcBef>
                <a:spcPct val="20000"/>
              </a:spcBef>
            </a:pPr>
            <a:r>
              <a:rPr lang="en-US" sz="1800" dirty="0"/>
              <a:t>Non zero values are important </a:t>
            </a:r>
          </a:p>
          <a:p>
            <a:pPr lvl="1">
              <a:lnSpc>
                <a:spcPct val="95000"/>
              </a:lnSpc>
              <a:spcBef>
                <a:spcPct val="20000"/>
              </a:spcBef>
            </a:pPr>
            <a:endParaRPr lang="en-US" sz="1800" dirty="0"/>
          </a:p>
          <a:p>
            <a:pPr lvl="1">
              <a:lnSpc>
                <a:spcPct val="95000"/>
              </a:lnSpc>
              <a:spcBef>
                <a:spcPct val="20000"/>
              </a:spcBef>
            </a:pPr>
            <a:r>
              <a:rPr lang="en-US" sz="2000" b="1" dirty="0"/>
              <a:t>Resolution</a:t>
            </a:r>
          </a:p>
          <a:p>
            <a:pPr lvl="2" indent="-342900">
              <a:lnSpc>
                <a:spcPct val="105000"/>
              </a:lnSpc>
              <a:spcBef>
                <a:spcPct val="20000"/>
              </a:spcBef>
            </a:pPr>
            <a:r>
              <a:rPr lang="en-US" sz="1800" dirty="0"/>
              <a:t> Patterns depend on the scale </a:t>
            </a:r>
          </a:p>
          <a:p>
            <a:pPr lvl="2">
              <a:lnSpc>
                <a:spcPct val="95000"/>
              </a:lnSpc>
              <a:spcBef>
                <a:spcPct val="20000"/>
              </a:spcBef>
            </a:pPr>
            <a:endParaRPr lang="en-US" sz="1800" dirty="0"/>
          </a:p>
          <a:p>
            <a:pPr lvl="1">
              <a:lnSpc>
                <a:spcPct val="95000"/>
              </a:lnSpc>
              <a:spcBef>
                <a:spcPct val="20000"/>
              </a:spcBef>
            </a:pPr>
            <a:r>
              <a:rPr lang="en-US" sz="2000" b="1" dirty="0"/>
              <a:t>Size</a:t>
            </a:r>
          </a:p>
          <a:p>
            <a:pPr lvl="2" indent="-342900">
              <a:lnSpc>
                <a:spcPct val="115000"/>
              </a:lnSpc>
              <a:spcBef>
                <a:spcPct val="20000"/>
              </a:spcBef>
            </a:pPr>
            <a:r>
              <a:rPr lang="en-US" sz="1800" dirty="0"/>
              <a:t>Type of analysis may depend on size of data</a:t>
            </a:r>
          </a:p>
          <a:p>
            <a:pPr lvl="1">
              <a:lnSpc>
                <a:spcPct val="95000"/>
              </a:lnSpc>
              <a:spcBef>
                <a:spcPct val="20000"/>
              </a:spcBef>
            </a:pPr>
            <a:endParaRPr lang="en-US" dirty="0">
              <a:latin typeface="Times New Roman" pitchFamily="18" charset="0"/>
              <a:cs typeface="Times New Roman" pitchFamily="18" charset="0"/>
            </a:endParaRPr>
          </a:p>
          <a:p>
            <a:pPr lvl="1">
              <a:lnSpc>
                <a:spcPct val="95000"/>
              </a:lnSpc>
              <a:spcBef>
                <a:spcPct val="20000"/>
              </a:spcBef>
            </a:pPr>
            <a:endParaRPr lang="en-US" sz="2000" dirty="0">
              <a:latin typeface="Times New Roman" pitchFamily="18" charset="0"/>
              <a:cs typeface="Times New Roman" pitchFamily="18" charset="0"/>
            </a:endParaRPr>
          </a:p>
          <a:p>
            <a:pPr lvl="1">
              <a:lnSpc>
                <a:spcPct val="95000"/>
              </a:lnSpc>
              <a:spcBef>
                <a:spcPct val="20000"/>
              </a:spcBef>
            </a:pPr>
            <a:endParaRPr lang="en-US" sz="2000" b="1" dirty="0">
              <a:latin typeface="Times New Roman" pitchFamily="18" charset="0"/>
              <a:cs typeface="Times New Roman" pitchFamily="18" charset="0"/>
            </a:endParaRPr>
          </a:p>
        </p:txBody>
      </p:sp>
      <p:sp>
        <p:nvSpPr>
          <p:cNvPr id="15362" name="Rectangle 2"/>
          <p:cNvSpPr>
            <a:spLocks noGrp="1" noChangeArrowheads="1"/>
          </p:cNvSpPr>
          <p:nvPr>
            <p:ph type="title"/>
          </p:nvPr>
        </p:nvSpPr>
        <p:spPr>
          <a:xfrm>
            <a:off x="1752600" y="0"/>
            <a:ext cx="8585200" cy="685800"/>
          </a:xfrm>
        </p:spPr>
        <p:txBody>
          <a:bodyPr>
            <a:normAutofit fontScale="90000"/>
          </a:bodyPr>
          <a:lstStyle/>
          <a:p>
            <a:r>
              <a:rPr lang="en-US" b="1" dirty="0"/>
              <a:t>Important Characteristics of Data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781B7B-239E-4214-91B2-F379BC188E20}"/>
              </a:ext>
            </a:extLst>
          </p:cNvPr>
          <p:cNvSpPr>
            <a:spLocks noGrp="1"/>
          </p:cNvSpPr>
          <p:nvPr>
            <p:ph type="ctrTitle"/>
          </p:nvPr>
        </p:nvSpPr>
        <p:spPr/>
        <p:txBody>
          <a:bodyPr/>
          <a:lstStyle/>
          <a:p>
            <a:r>
              <a:rPr lang="en-US" dirty="0"/>
              <a:t>Lecture 3:   Types of Dataset</a:t>
            </a:r>
            <a:endParaRPr lang="en-IN" dirty="0"/>
          </a:p>
        </p:txBody>
      </p:sp>
      <p:sp>
        <p:nvSpPr>
          <p:cNvPr id="3" name="Subtitle 2">
            <a:extLst>
              <a:ext uri="{FF2B5EF4-FFF2-40B4-BE49-F238E27FC236}">
                <a16:creationId xmlns="" xmlns:a16="http://schemas.microsoft.com/office/drawing/2014/main" id="{5E9AA42D-12AB-414E-8EAA-4A6F11B60926}"/>
              </a:ext>
            </a:extLst>
          </p:cNvPr>
          <p:cNvSpPr>
            <a:spLocks noGrp="1"/>
          </p:cNvSpPr>
          <p:nvPr>
            <p:ph type="subTitle" idx="1"/>
          </p:nvPr>
        </p:nvSpPr>
        <p:spPr>
          <a:xfrm>
            <a:off x="1524000" y="4506913"/>
            <a:ext cx="9144000" cy="1655762"/>
          </a:xfrm>
        </p:spPr>
        <p:txBody>
          <a:bodyPr>
            <a:normAutofit/>
          </a:bodyPr>
          <a:lstStyle/>
          <a:p>
            <a:r>
              <a:rPr lang="en-US" dirty="0" smtClean="0"/>
              <a:t>Mrs. </a:t>
            </a:r>
            <a:r>
              <a:rPr lang="en-US" dirty="0" err="1" smtClean="0"/>
              <a:t>Anagha</a:t>
            </a:r>
            <a:r>
              <a:rPr lang="en-US" dirty="0" smtClean="0"/>
              <a:t> </a:t>
            </a:r>
            <a:r>
              <a:rPr lang="en-US" dirty="0" err="1" smtClean="0"/>
              <a:t>Raich</a:t>
            </a:r>
            <a:endParaRPr lang="en-US" dirty="0"/>
          </a:p>
          <a:p>
            <a:r>
              <a:rPr lang="en-US" dirty="0"/>
              <a:t>Assistant Professor</a:t>
            </a:r>
          </a:p>
          <a:p>
            <a:r>
              <a:rPr lang="en-US" dirty="0" smtClean="0"/>
              <a:t>KJSCE</a:t>
            </a:r>
            <a:endParaRPr lang="en-US" dirty="0"/>
          </a:p>
        </p:txBody>
      </p:sp>
    </p:spTree>
    <p:extLst>
      <p:ext uri="{BB962C8B-B14F-4D97-AF65-F5344CB8AC3E}">
        <p14:creationId xmlns:p14="http://schemas.microsoft.com/office/powerpoint/2010/main" val="885765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31D66F2-C525-4FE6-96A5-1ACCB6D650D4}"/>
              </a:ext>
            </a:extLst>
          </p:cNvPr>
          <p:cNvSpPr>
            <a:spLocks noGrp="1"/>
          </p:cNvSpPr>
          <p:nvPr>
            <p:ph idx="1"/>
          </p:nvPr>
        </p:nvSpPr>
        <p:spPr/>
        <p:txBody>
          <a:bodyPr/>
          <a:lstStyle/>
          <a:p>
            <a:r>
              <a:rPr lang="en-US" b="1" i="0" dirty="0">
                <a:solidFill>
                  <a:srgbClr val="292929"/>
                </a:solidFill>
                <a:effectLst/>
                <a:latin typeface="charter"/>
              </a:rPr>
              <a:t>Dimensionality, Sparsity, </a:t>
            </a:r>
            <a:r>
              <a:rPr lang="en-US" b="0" i="0" dirty="0">
                <a:solidFill>
                  <a:srgbClr val="292929"/>
                </a:solidFill>
                <a:effectLst/>
                <a:latin typeface="charter"/>
              </a:rPr>
              <a:t>and </a:t>
            </a:r>
            <a:r>
              <a:rPr lang="en-US" b="1" i="0" dirty="0">
                <a:solidFill>
                  <a:srgbClr val="292929"/>
                </a:solidFill>
                <a:effectLst/>
                <a:latin typeface="charter"/>
              </a:rPr>
              <a:t>Resolution. </a:t>
            </a:r>
          </a:p>
        </p:txBody>
      </p:sp>
      <p:sp>
        <p:nvSpPr>
          <p:cNvPr id="2" name="Title 1">
            <a:extLst>
              <a:ext uri="{FF2B5EF4-FFF2-40B4-BE49-F238E27FC236}">
                <a16:creationId xmlns="" xmlns:a16="http://schemas.microsoft.com/office/drawing/2014/main" id="{43D7F76C-AB46-46C9-8FF3-7F9EF9C8260A}"/>
              </a:ext>
            </a:extLst>
          </p:cNvPr>
          <p:cNvSpPr>
            <a:spLocks noGrp="1"/>
          </p:cNvSpPr>
          <p:nvPr>
            <p:ph type="title"/>
          </p:nvPr>
        </p:nvSpPr>
        <p:spPr/>
        <p:txBody>
          <a:bodyPr/>
          <a:lstStyle/>
          <a:p>
            <a:r>
              <a:rPr lang="en-US" b="0" dirty="0">
                <a:solidFill>
                  <a:srgbClr val="292929"/>
                </a:solidFill>
                <a:effectLst/>
                <a:latin typeface="charter"/>
              </a:rPr>
              <a:t>Review General </a:t>
            </a:r>
            <a:r>
              <a:rPr lang="en-US" b="0" i="0" dirty="0">
                <a:solidFill>
                  <a:srgbClr val="292929"/>
                </a:solidFill>
                <a:effectLst/>
                <a:latin typeface="charter"/>
              </a:rPr>
              <a:t>characteristics of Data Sets</a:t>
            </a:r>
            <a:endParaRPr lang="en-IN" dirty="0"/>
          </a:p>
        </p:txBody>
      </p:sp>
      <p:sp>
        <p:nvSpPr>
          <p:cNvPr id="4" name="Rectangle 3"/>
          <p:cNvSpPr/>
          <p:nvPr/>
        </p:nvSpPr>
        <p:spPr>
          <a:xfrm>
            <a:off x="925284" y="2969683"/>
            <a:ext cx="10668001" cy="3277820"/>
          </a:xfrm>
          <a:prstGeom prst="rect">
            <a:avLst/>
          </a:prstGeom>
        </p:spPr>
        <p:txBody>
          <a:bodyPr wrap="square">
            <a:spAutoFit/>
          </a:bodyPr>
          <a:lstStyle/>
          <a:p>
            <a:pPr algn="just">
              <a:lnSpc>
                <a:spcPct val="150000"/>
              </a:lnSpc>
            </a:pPr>
            <a:r>
              <a:rPr lang="en-US" dirty="0">
                <a:solidFill>
                  <a:srgbClr val="292929"/>
                </a:solidFill>
              </a:rPr>
              <a:t>The dimensionality of a data set is the number of attributes that the objects in the data set have.</a:t>
            </a:r>
          </a:p>
          <a:p>
            <a:pPr algn="just">
              <a:lnSpc>
                <a:spcPct val="150000"/>
              </a:lnSpc>
            </a:pPr>
            <a:r>
              <a:rPr lang="en-US" dirty="0">
                <a:solidFill>
                  <a:srgbClr val="292929"/>
                </a:solidFill>
              </a:rPr>
              <a:t>In a particular data set if there are high number of attributes (also called high dimensionality), then it can become difficult to </a:t>
            </a:r>
            <a:r>
              <a:rPr lang="en-US" dirty="0" err="1">
                <a:solidFill>
                  <a:srgbClr val="292929"/>
                </a:solidFill>
              </a:rPr>
              <a:t>analyse</a:t>
            </a:r>
            <a:r>
              <a:rPr lang="en-US" dirty="0">
                <a:solidFill>
                  <a:srgbClr val="292929"/>
                </a:solidFill>
              </a:rPr>
              <a:t> such a data set. When this problem is faced, it is referred to as </a:t>
            </a:r>
            <a:r>
              <a:rPr lang="en-US" b="1" dirty="0">
                <a:solidFill>
                  <a:srgbClr val="292929"/>
                </a:solidFill>
              </a:rPr>
              <a:t>Curse of Dimensionality.</a:t>
            </a:r>
          </a:p>
          <a:p>
            <a:pPr algn="just">
              <a:lnSpc>
                <a:spcPct val="150000"/>
              </a:lnSpc>
            </a:pPr>
            <a:r>
              <a:rPr lang="en-US" dirty="0">
                <a:solidFill>
                  <a:srgbClr val="292929"/>
                </a:solidFill>
              </a:rPr>
              <a:t>In order to understand what the hell is this </a:t>
            </a:r>
            <a:r>
              <a:rPr lang="en-US" b="1" dirty="0">
                <a:solidFill>
                  <a:srgbClr val="292929"/>
                </a:solidFill>
              </a:rPr>
              <a:t>Curse of Dimensionality, </a:t>
            </a:r>
            <a:r>
              <a:rPr lang="en-US" dirty="0">
                <a:solidFill>
                  <a:srgbClr val="292929"/>
                </a:solidFill>
              </a:rPr>
              <a:t>we first need to understand the other two characteristics of Data.</a:t>
            </a:r>
            <a:endParaRPr lang="en-IN" dirty="0"/>
          </a:p>
          <a:p>
            <a:pPr algn="just"/>
            <a:endParaRPr lang="en-IN" dirty="0"/>
          </a:p>
        </p:txBody>
      </p:sp>
      <p:sp>
        <p:nvSpPr>
          <p:cNvPr id="5" name="Rectangle 4"/>
          <p:cNvSpPr/>
          <p:nvPr/>
        </p:nvSpPr>
        <p:spPr>
          <a:xfrm>
            <a:off x="925285" y="2330325"/>
            <a:ext cx="6223178" cy="723275"/>
          </a:xfrm>
          <a:prstGeom prst="rect">
            <a:avLst/>
          </a:prstGeom>
        </p:spPr>
        <p:txBody>
          <a:bodyPr wrap="none">
            <a:spAutoFit/>
          </a:bodyPr>
          <a:lstStyle/>
          <a:p>
            <a:pPr>
              <a:spcBef>
                <a:spcPct val="0"/>
              </a:spcBef>
            </a:pPr>
            <a:r>
              <a:rPr lang="en-US" sz="4100" b="1" i="1" dirty="0">
                <a:solidFill>
                  <a:srgbClr val="292929"/>
                </a:solidFill>
                <a:latin typeface="charter"/>
                <a:ea typeface="+mj-ea"/>
                <a:cs typeface="+mj-cs"/>
              </a:rPr>
              <a:t>Dimensionality of a data</a:t>
            </a:r>
            <a:endParaRPr lang="en-IN" sz="4100" b="1" i="1" dirty="0">
              <a:solidFill>
                <a:srgbClr val="292929"/>
              </a:solidFill>
              <a:latin typeface="charter"/>
              <a:ea typeface="+mj-ea"/>
              <a:cs typeface="+mj-cs"/>
            </a:endParaRPr>
          </a:p>
        </p:txBody>
      </p:sp>
    </p:spTree>
    <p:extLst>
      <p:ext uri="{BB962C8B-B14F-4D97-AF65-F5344CB8AC3E}">
        <p14:creationId xmlns:p14="http://schemas.microsoft.com/office/powerpoint/2010/main" val="3413760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BCD98A7-09C7-4A0F-8150-6AAFB34DA1C9}"/>
              </a:ext>
            </a:extLst>
          </p:cNvPr>
          <p:cNvSpPr>
            <a:spLocks noGrp="1"/>
          </p:cNvSpPr>
          <p:nvPr>
            <p:ph idx="1"/>
          </p:nvPr>
        </p:nvSpPr>
        <p:spPr/>
        <p:txBody>
          <a:bodyPr>
            <a:normAutofit/>
          </a:bodyPr>
          <a:lstStyle/>
          <a:p>
            <a:pPr algn="just"/>
            <a:r>
              <a:rPr lang="en-US" sz="2400" dirty="0">
                <a:solidFill>
                  <a:srgbClr val="292929"/>
                </a:solidFill>
              </a:rPr>
              <a:t>For some data sets, such as those with asymmetric features, most attributes of an object have values of 0; in many cases fewer than 1% of the entries are non-zero. Such a data is called sparse data or it can be said that the data set has Sparsity.</a:t>
            </a:r>
            <a:endParaRPr lang="en-IN" sz="2400" dirty="0">
              <a:solidFill>
                <a:srgbClr val="292929"/>
              </a:solidFill>
            </a:endParaRPr>
          </a:p>
        </p:txBody>
      </p:sp>
      <p:sp>
        <p:nvSpPr>
          <p:cNvPr id="2" name="Title 1">
            <a:extLst>
              <a:ext uri="{FF2B5EF4-FFF2-40B4-BE49-F238E27FC236}">
                <a16:creationId xmlns="" xmlns:a16="http://schemas.microsoft.com/office/drawing/2014/main" id="{D6ABFEBC-27F4-4254-ADD3-048209272E8E}"/>
              </a:ext>
            </a:extLst>
          </p:cNvPr>
          <p:cNvSpPr>
            <a:spLocks noGrp="1"/>
          </p:cNvSpPr>
          <p:nvPr>
            <p:ph type="title"/>
          </p:nvPr>
        </p:nvSpPr>
        <p:spPr/>
        <p:txBody>
          <a:bodyPr/>
          <a:lstStyle/>
          <a:p>
            <a:r>
              <a:rPr lang="en-US" b="1" i="0" dirty="0">
                <a:solidFill>
                  <a:srgbClr val="292929"/>
                </a:solidFill>
                <a:effectLst/>
                <a:latin typeface="charter"/>
              </a:rPr>
              <a:t>Sparsity</a:t>
            </a:r>
            <a:endParaRPr lang="en-IN" dirty="0"/>
          </a:p>
        </p:txBody>
      </p:sp>
    </p:spTree>
    <p:extLst>
      <p:ext uri="{BB962C8B-B14F-4D97-AF65-F5344CB8AC3E}">
        <p14:creationId xmlns:p14="http://schemas.microsoft.com/office/powerpoint/2010/main" val="587335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D952025-802E-493F-8E49-3B3F82B83489}"/>
              </a:ext>
            </a:extLst>
          </p:cNvPr>
          <p:cNvSpPr>
            <a:spLocks noGrp="1"/>
          </p:cNvSpPr>
          <p:nvPr>
            <p:ph idx="1"/>
          </p:nvPr>
        </p:nvSpPr>
        <p:spPr/>
        <p:txBody>
          <a:bodyPr/>
          <a:lstStyle/>
          <a:p>
            <a:pPr algn="just"/>
            <a:r>
              <a:rPr lang="en-US" b="0" i="0" dirty="0">
                <a:solidFill>
                  <a:srgbClr val="292929"/>
                </a:solidFill>
                <a:effectLst/>
                <a:latin typeface="charter"/>
              </a:rPr>
              <a:t>The patterns in the data depend on the level of resolution. If the resolution is too fine, a pattern may not be visible or may be buried in noise; if the resolution is too coarse, the pattern may disappear. For example, variations in atmospheric pressure on a scale of hours reflect the movement of storms and other weather systems. On a scale of months, such phenomena are not detectable</a:t>
            </a:r>
            <a:endParaRPr lang="en-IN" dirty="0"/>
          </a:p>
        </p:txBody>
      </p:sp>
      <p:sp>
        <p:nvSpPr>
          <p:cNvPr id="2" name="Title 1">
            <a:extLst>
              <a:ext uri="{FF2B5EF4-FFF2-40B4-BE49-F238E27FC236}">
                <a16:creationId xmlns="" xmlns:a16="http://schemas.microsoft.com/office/drawing/2014/main" id="{403926F5-FF8B-4312-A6DC-8BB526684CBC}"/>
              </a:ext>
            </a:extLst>
          </p:cNvPr>
          <p:cNvSpPr>
            <a:spLocks noGrp="1"/>
          </p:cNvSpPr>
          <p:nvPr>
            <p:ph type="title"/>
          </p:nvPr>
        </p:nvSpPr>
        <p:spPr/>
        <p:txBody>
          <a:bodyPr/>
          <a:lstStyle/>
          <a:p>
            <a:r>
              <a:rPr lang="en-IN" b="1" i="1" dirty="0">
                <a:solidFill>
                  <a:srgbClr val="292929"/>
                </a:solidFill>
                <a:effectLst/>
                <a:latin typeface="charter"/>
              </a:rPr>
              <a:t>Resolution</a:t>
            </a:r>
            <a:endParaRPr lang="en-IN" dirty="0"/>
          </a:p>
        </p:txBody>
      </p:sp>
    </p:spTree>
    <p:extLst>
      <p:ext uri="{BB962C8B-B14F-4D97-AF65-F5344CB8AC3E}">
        <p14:creationId xmlns:p14="http://schemas.microsoft.com/office/powerpoint/2010/main" val="127601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DF1479E-AB01-4E80-BC7F-A0BC7FFAB5F0}"/>
              </a:ext>
            </a:extLst>
          </p:cNvPr>
          <p:cNvSpPr>
            <a:spLocks noGrp="1"/>
          </p:cNvSpPr>
          <p:nvPr>
            <p:ph idx="1"/>
          </p:nvPr>
        </p:nvSpPr>
        <p:spPr/>
        <p:txBody>
          <a:bodyPr>
            <a:normAutofit lnSpcReduction="10000"/>
          </a:bodyPr>
          <a:lstStyle/>
          <a:p>
            <a:pPr algn="just"/>
            <a:r>
              <a:rPr lang="en-US" b="0" i="0" dirty="0">
                <a:solidFill>
                  <a:srgbClr val="292929"/>
                </a:solidFill>
                <a:effectLst/>
              </a:rPr>
              <a:t>Many types of Data Analysis becomes difficult as the dimensionality (number of attributes in the data set) of the data set increases.</a:t>
            </a:r>
          </a:p>
          <a:p>
            <a:pPr algn="just"/>
            <a:r>
              <a:rPr lang="en-US" b="0" i="0" dirty="0">
                <a:solidFill>
                  <a:srgbClr val="292929"/>
                </a:solidFill>
                <a:effectLst/>
              </a:rPr>
              <a:t>Specifically, as dimensionality increases, the data becomes increasingly sparse in the space that it occupies.</a:t>
            </a:r>
          </a:p>
          <a:p>
            <a:pPr algn="just"/>
            <a:r>
              <a:rPr lang="en-US" b="0" i="0" dirty="0">
                <a:solidFill>
                  <a:srgbClr val="292929"/>
                </a:solidFill>
                <a:effectLst/>
              </a:rPr>
              <a:t> For classification, this can mean that there are not enough data objects to allow the creation of a model that reliably assigns a class to all possible objects.</a:t>
            </a:r>
          </a:p>
          <a:p>
            <a:pPr algn="just"/>
            <a:r>
              <a:rPr lang="en-US" b="0" i="0" dirty="0">
                <a:solidFill>
                  <a:srgbClr val="292929"/>
                </a:solidFill>
                <a:effectLst/>
              </a:rPr>
              <a:t> For clustering, the definitions of density and the distance between points, which are critical for clustering, become less meaningful.</a:t>
            </a:r>
            <a:endParaRPr lang="en-IN" dirty="0"/>
          </a:p>
        </p:txBody>
      </p:sp>
      <p:sp>
        <p:nvSpPr>
          <p:cNvPr id="2" name="Title 1">
            <a:extLst>
              <a:ext uri="{FF2B5EF4-FFF2-40B4-BE49-F238E27FC236}">
                <a16:creationId xmlns="" xmlns:a16="http://schemas.microsoft.com/office/drawing/2014/main" id="{8F2E2701-C01A-491F-ABAC-46F632A007A8}"/>
              </a:ext>
            </a:extLst>
          </p:cNvPr>
          <p:cNvSpPr>
            <a:spLocks noGrp="1"/>
          </p:cNvSpPr>
          <p:nvPr>
            <p:ph type="title"/>
          </p:nvPr>
        </p:nvSpPr>
        <p:spPr/>
        <p:txBody>
          <a:bodyPr/>
          <a:lstStyle/>
          <a:p>
            <a:r>
              <a:rPr lang="en-US" b="1" i="0" dirty="0">
                <a:solidFill>
                  <a:srgbClr val="292929"/>
                </a:solidFill>
                <a:effectLst/>
                <a:latin typeface="charter"/>
              </a:rPr>
              <a:t>Curse of Dimensionality</a:t>
            </a:r>
            <a:endParaRPr lang="en-IN" dirty="0"/>
          </a:p>
        </p:txBody>
      </p:sp>
    </p:spTree>
    <p:extLst>
      <p:ext uri="{BB962C8B-B14F-4D97-AF65-F5344CB8AC3E}">
        <p14:creationId xmlns:p14="http://schemas.microsoft.com/office/powerpoint/2010/main" val="22993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C6F12E4-F5E4-48CE-ACF2-22CC24BAE678}"/>
              </a:ext>
            </a:extLst>
          </p:cNvPr>
          <p:cNvSpPr>
            <a:spLocks noGrp="1"/>
          </p:cNvSpPr>
          <p:nvPr>
            <p:ph idx="1"/>
          </p:nvPr>
        </p:nvSpPr>
        <p:spPr/>
        <p:txBody>
          <a:bodyPr>
            <a:normAutofit fontScale="70000" lnSpcReduction="20000"/>
          </a:bodyPr>
          <a:lstStyle/>
          <a:p>
            <a:pPr algn="just">
              <a:lnSpc>
                <a:spcPct val="150000"/>
              </a:lnSpc>
              <a:spcAft>
                <a:spcPts val="800"/>
              </a:spcAft>
            </a:pPr>
            <a:r>
              <a:rPr lang="en-IN" sz="2600" dirty="0"/>
              <a:t>Data is a collection of facts. This collection can include numbers, pictures, videos, words, measurements, observations, and more. </a:t>
            </a:r>
          </a:p>
          <a:p>
            <a:pPr algn="just">
              <a:lnSpc>
                <a:spcPct val="150000"/>
              </a:lnSpc>
              <a:spcAft>
                <a:spcPts val="800"/>
              </a:spcAft>
            </a:pPr>
            <a:r>
              <a:rPr lang="en-IN" sz="2600" dirty="0" smtClean="0"/>
              <a:t>Data </a:t>
            </a:r>
            <a:r>
              <a:rPr lang="en-IN" sz="2600" dirty="0"/>
              <a:t>analysis is the collection, transformation, and organization of data in order to draw conclusions, make predictions, and drive informed decision-making.</a:t>
            </a:r>
          </a:p>
          <a:p>
            <a:pPr algn="just">
              <a:lnSpc>
                <a:spcPct val="150000"/>
              </a:lnSpc>
              <a:spcAft>
                <a:spcPts val="800"/>
              </a:spcAft>
            </a:pPr>
            <a:r>
              <a:rPr lang="en-IN" sz="2600" dirty="0" smtClean="0"/>
              <a:t>Data </a:t>
            </a:r>
            <a:r>
              <a:rPr lang="en-IN" sz="2600" dirty="0"/>
              <a:t>analytics can give us new information throughout data's entire life cycle</a:t>
            </a:r>
            <a:r>
              <a:rPr lang="en-IN" sz="2600" dirty="0" smtClean="0"/>
              <a:t>.</a:t>
            </a:r>
          </a:p>
          <a:p>
            <a:pPr algn="just">
              <a:lnSpc>
                <a:spcPct val="150000"/>
              </a:lnSpc>
              <a:spcAft>
                <a:spcPts val="800"/>
              </a:spcAft>
            </a:pPr>
            <a:r>
              <a:rPr lang="en-US" sz="2600" dirty="0"/>
              <a:t>Data science is an evolutionary extension of statistics capable of dealing with the massive amounts of data produced today. It adds methods from computer science to the repertoire of statistics. </a:t>
            </a:r>
            <a:endParaRPr lang="en-IN" sz="2600" dirty="0"/>
          </a:p>
          <a:p>
            <a:pPr algn="just">
              <a:lnSpc>
                <a:spcPct val="150000"/>
              </a:lnSpc>
              <a:spcAft>
                <a:spcPts val="800"/>
              </a:spcAft>
            </a:pPr>
            <a:endParaRPr lang="en-IN" sz="2600" dirty="0"/>
          </a:p>
          <a:p>
            <a:pPr marL="0" indent="0" algn="just">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dirty="0"/>
          </a:p>
        </p:txBody>
      </p:sp>
      <p:sp>
        <p:nvSpPr>
          <p:cNvPr id="2" name="Title 1">
            <a:extLst>
              <a:ext uri="{FF2B5EF4-FFF2-40B4-BE49-F238E27FC236}">
                <a16:creationId xmlns="" xmlns:a16="http://schemas.microsoft.com/office/drawing/2014/main" id="{8CE03BD4-4490-43AE-B3BD-E99C893A0E05}"/>
              </a:ext>
            </a:extLst>
          </p:cNvPr>
          <p:cNvSpPr>
            <a:spLocks noGrp="1"/>
          </p:cNvSpPr>
          <p:nvPr>
            <p:ph type="title"/>
          </p:nvPr>
        </p:nvSpPr>
        <p:spPr/>
        <p:txBody>
          <a:bodyPr/>
          <a:lstStyle/>
          <a:p>
            <a:r>
              <a:rPr lang="en-US" dirty="0"/>
              <a:t>What is a data?</a:t>
            </a:r>
            <a:endParaRPr lang="en-IN" dirty="0"/>
          </a:p>
        </p:txBody>
      </p:sp>
    </p:spTree>
    <p:extLst>
      <p:ext uri="{BB962C8B-B14F-4D97-AF65-F5344CB8AC3E}">
        <p14:creationId xmlns:p14="http://schemas.microsoft.com/office/powerpoint/2010/main" val="22657146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104985C-B7D3-459F-8E0C-0353CE6A6382}"/>
              </a:ext>
            </a:extLst>
          </p:cNvPr>
          <p:cNvSpPr>
            <a:spLocks noGrp="1"/>
          </p:cNvSpPr>
          <p:nvPr>
            <p:ph idx="1"/>
          </p:nvPr>
        </p:nvSpPr>
        <p:spPr/>
        <p:txBody>
          <a:bodyPr/>
          <a:lstStyle/>
          <a:p>
            <a:pPr algn="just"/>
            <a:r>
              <a:rPr lang="en-US" sz="2600" dirty="0">
                <a:cs typeface="Times New Roman" pitchFamily="18" charset="0"/>
              </a:rPr>
              <a:t>A Data set is a set or collection of data. </a:t>
            </a:r>
          </a:p>
          <a:p>
            <a:pPr algn="just"/>
            <a:r>
              <a:rPr lang="en-US" sz="2600" dirty="0">
                <a:cs typeface="Times New Roman" pitchFamily="18" charset="0"/>
              </a:rPr>
              <a:t>This set is normally presented in a tabular pattern. </a:t>
            </a:r>
          </a:p>
          <a:p>
            <a:pPr algn="just"/>
            <a:r>
              <a:rPr lang="en-US" sz="2600" dirty="0">
                <a:cs typeface="Times New Roman" pitchFamily="18" charset="0"/>
              </a:rPr>
              <a:t>Every column describes a particular variable. </a:t>
            </a:r>
          </a:p>
          <a:p>
            <a:pPr algn="just"/>
            <a:r>
              <a:rPr lang="en-US" sz="2600" dirty="0">
                <a:cs typeface="Times New Roman" pitchFamily="18" charset="0"/>
              </a:rPr>
              <a:t>And each row corresponds to a given member of the data set, as per the given question. </a:t>
            </a:r>
          </a:p>
          <a:p>
            <a:pPr algn="just"/>
            <a:r>
              <a:rPr lang="en-US" sz="2600" dirty="0">
                <a:cs typeface="Times New Roman" pitchFamily="18" charset="0"/>
              </a:rPr>
              <a:t>This is a part of </a:t>
            </a:r>
            <a:r>
              <a:rPr lang="en-US" sz="2600" dirty="0">
                <a:cs typeface="Times New Roman" pitchFamily="18" charset="0"/>
                <a:hlinkClick r:id="rId2">
                  <a:extLst>
                    <a:ext uri="{A12FA001-AC4F-418D-AE19-62706E023703}">
                      <ahyp:hlinkClr xmlns="" xmlns:ahyp="http://schemas.microsoft.com/office/drawing/2018/hyperlinkcolor" val="tx"/>
                    </a:ext>
                  </a:extLst>
                </a:hlinkClick>
              </a:rPr>
              <a:t>data management</a:t>
            </a:r>
            <a:endParaRPr lang="en-IN" sz="2600" dirty="0">
              <a:cs typeface="Times New Roman" pitchFamily="18" charset="0"/>
            </a:endParaRPr>
          </a:p>
        </p:txBody>
      </p:sp>
      <p:sp>
        <p:nvSpPr>
          <p:cNvPr id="2" name="Title 1">
            <a:extLst>
              <a:ext uri="{FF2B5EF4-FFF2-40B4-BE49-F238E27FC236}">
                <a16:creationId xmlns="" xmlns:a16="http://schemas.microsoft.com/office/drawing/2014/main" id="{38F2CBF3-81AD-4E5E-AAFF-FB75322A6767}"/>
              </a:ext>
            </a:extLst>
          </p:cNvPr>
          <p:cNvSpPr>
            <a:spLocks noGrp="1"/>
          </p:cNvSpPr>
          <p:nvPr>
            <p:ph type="title"/>
          </p:nvPr>
        </p:nvSpPr>
        <p:spPr/>
        <p:txBody>
          <a:bodyPr/>
          <a:lstStyle/>
          <a:p>
            <a:r>
              <a:rPr lang="en-US" dirty="0"/>
              <a:t>Data sets</a:t>
            </a:r>
            <a:endParaRPr lang="en-IN" dirty="0"/>
          </a:p>
        </p:txBody>
      </p:sp>
    </p:spTree>
    <p:extLst>
      <p:ext uri="{BB962C8B-B14F-4D97-AF65-F5344CB8AC3E}">
        <p14:creationId xmlns:p14="http://schemas.microsoft.com/office/powerpoint/2010/main" val="4148122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1027"/>
          <p:cNvSpPr>
            <a:spLocks noGrp="1" noChangeArrowheads="1"/>
          </p:cNvSpPr>
          <p:nvPr>
            <p:ph idx="1"/>
          </p:nvPr>
        </p:nvSpPr>
        <p:spPr>
          <a:xfrm>
            <a:off x="2007507" y="1295399"/>
            <a:ext cx="8394700" cy="5029200"/>
          </a:xfrm>
          <a:noFill/>
        </p:spPr>
        <p:txBody>
          <a:bodyPr/>
          <a:lstStyle/>
          <a:p>
            <a:pPr marL="285750" indent="-285750"/>
            <a:r>
              <a:rPr lang="en-US" sz="2600" dirty="0">
                <a:cs typeface="Times New Roman" pitchFamily="18" charset="0"/>
              </a:rPr>
              <a:t>Record</a:t>
            </a:r>
          </a:p>
          <a:p>
            <a:pPr lvl="1">
              <a:lnSpc>
                <a:spcPct val="90000"/>
              </a:lnSpc>
            </a:pPr>
            <a:r>
              <a:rPr lang="en-US" dirty="0">
                <a:cs typeface="Times New Roman" pitchFamily="18" charset="0"/>
              </a:rPr>
              <a:t>Data Matrix</a:t>
            </a:r>
          </a:p>
          <a:p>
            <a:pPr lvl="1">
              <a:lnSpc>
                <a:spcPct val="90000"/>
              </a:lnSpc>
            </a:pPr>
            <a:r>
              <a:rPr lang="en-US" dirty="0">
                <a:cs typeface="Times New Roman" pitchFamily="18" charset="0"/>
              </a:rPr>
              <a:t>Document Data</a:t>
            </a:r>
          </a:p>
          <a:p>
            <a:pPr lvl="1">
              <a:lnSpc>
                <a:spcPct val="90000"/>
              </a:lnSpc>
            </a:pPr>
            <a:r>
              <a:rPr lang="en-US" dirty="0">
                <a:cs typeface="Times New Roman" pitchFamily="18" charset="0"/>
              </a:rPr>
              <a:t>Transaction Data</a:t>
            </a:r>
            <a:endParaRPr lang="en-US" dirty="0"/>
          </a:p>
          <a:p>
            <a:pPr marL="285750" indent="-285750"/>
            <a:r>
              <a:rPr lang="en-US" sz="2600" dirty="0">
                <a:cs typeface="Times New Roman" pitchFamily="18" charset="0"/>
              </a:rPr>
              <a:t>Graph</a:t>
            </a:r>
          </a:p>
          <a:p>
            <a:pPr lvl="1">
              <a:lnSpc>
                <a:spcPct val="90000"/>
              </a:lnSpc>
            </a:pPr>
            <a:r>
              <a:rPr lang="en-US" dirty="0">
                <a:cs typeface="Times New Roman" pitchFamily="18" charset="0"/>
              </a:rPr>
              <a:t>World Wide Web</a:t>
            </a:r>
          </a:p>
          <a:p>
            <a:pPr lvl="1">
              <a:lnSpc>
                <a:spcPct val="90000"/>
              </a:lnSpc>
            </a:pPr>
            <a:r>
              <a:rPr lang="en-US" dirty="0">
                <a:cs typeface="Times New Roman" pitchFamily="18" charset="0"/>
              </a:rPr>
              <a:t>Molecular Structures</a:t>
            </a:r>
          </a:p>
          <a:p>
            <a:pPr marL="285750" indent="-285750"/>
            <a:r>
              <a:rPr lang="en-US" sz="2600" dirty="0">
                <a:cs typeface="Times New Roman" pitchFamily="18" charset="0"/>
              </a:rPr>
              <a:t>Ordered</a:t>
            </a:r>
          </a:p>
          <a:p>
            <a:pPr lvl="1">
              <a:lnSpc>
                <a:spcPct val="90000"/>
              </a:lnSpc>
            </a:pPr>
            <a:r>
              <a:rPr lang="en-US" dirty="0">
                <a:cs typeface="Times New Roman" pitchFamily="18" charset="0"/>
              </a:rPr>
              <a:t>Spatial Data</a:t>
            </a:r>
          </a:p>
          <a:p>
            <a:pPr lvl="1">
              <a:lnSpc>
                <a:spcPct val="90000"/>
              </a:lnSpc>
            </a:pPr>
            <a:r>
              <a:rPr lang="en-US" dirty="0">
                <a:cs typeface="Times New Roman" pitchFamily="18" charset="0"/>
              </a:rPr>
              <a:t>Temporal Data</a:t>
            </a:r>
          </a:p>
          <a:p>
            <a:pPr lvl="1">
              <a:lnSpc>
                <a:spcPct val="90000"/>
              </a:lnSpc>
            </a:pPr>
            <a:r>
              <a:rPr lang="en-US" dirty="0">
                <a:cs typeface="Times New Roman" pitchFamily="18" charset="0"/>
              </a:rPr>
              <a:t>Sequential Data</a:t>
            </a:r>
          </a:p>
          <a:p>
            <a:pPr lvl="1">
              <a:lnSpc>
                <a:spcPct val="90000"/>
              </a:lnSpc>
            </a:pPr>
            <a:r>
              <a:rPr lang="en-US" dirty="0">
                <a:cs typeface="Times New Roman" pitchFamily="18" charset="0"/>
              </a:rPr>
              <a:t>Genetic Sequence Data</a:t>
            </a:r>
          </a:p>
          <a:p>
            <a:pPr lvl="1">
              <a:lnSpc>
                <a:spcPct val="95000"/>
              </a:lnSpc>
              <a:spcBef>
                <a:spcPct val="20000"/>
              </a:spcBef>
              <a:buFont typeface="Arial" pitchFamily="34" charset="0"/>
              <a:buNone/>
            </a:pPr>
            <a:endParaRPr lang="en-US" b="1" dirty="0">
              <a:latin typeface="Times New Roman" pitchFamily="18" charset="0"/>
              <a:cs typeface="Times New Roman" pitchFamily="18" charset="0"/>
            </a:endParaRPr>
          </a:p>
        </p:txBody>
      </p:sp>
      <p:sp>
        <p:nvSpPr>
          <p:cNvPr id="14338" name="Rectangle 1026"/>
          <p:cNvSpPr>
            <a:spLocks noGrp="1" noChangeArrowheads="1"/>
          </p:cNvSpPr>
          <p:nvPr>
            <p:ph type="title"/>
          </p:nvPr>
        </p:nvSpPr>
        <p:spPr>
          <a:xfrm>
            <a:off x="1127304" y="337457"/>
            <a:ext cx="10955838" cy="685800"/>
          </a:xfrm>
        </p:spPr>
        <p:txBody>
          <a:bodyPr>
            <a:normAutofit fontScale="90000"/>
          </a:bodyPr>
          <a:lstStyle/>
          <a:p>
            <a:r>
              <a:rPr lang="en-US" dirty="0"/>
              <a:t>Types of data sets in Data Mining Domain</a:t>
            </a:r>
          </a:p>
        </p:txBody>
      </p:sp>
    </p:spTree>
    <p:extLst>
      <p:ext uri="{BB962C8B-B14F-4D97-AF65-F5344CB8AC3E}">
        <p14:creationId xmlns:p14="http://schemas.microsoft.com/office/powerpoint/2010/main" val="3643873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7"/>
          <p:cNvSpPr>
            <a:spLocks noGrp="1" noChangeArrowheads="1"/>
          </p:cNvSpPr>
          <p:nvPr>
            <p:ph idx="1"/>
          </p:nvPr>
        </p:nvSpPr>
        <p:spPr>
          <a:xfrm>
            <a:off x="1935163" y="1143000"/>
            <a:ext cx="8318500" cy="990600"/>
          </a:xfrm>
        </p:spPr>
        <p:txBody>
          <a:bodyPr>
            <a:normAutofit fontScale="92500"/>
          </a:bodyPr>
          <a:lstStyle/>
          <a:p>
            <a:r>
              <a:rPr lang="en-US" dirty="0"/>
              <a:t>Data that consists of a collection of records, each of which consists of a fixed set of attributes </a:t>
            </a:r>
          </a:p>
          <a:p>
            <a:pPr lvl="1"/>
            <a:endParaRPr lang="en-US" dirty="0"/>
          </a:p>
          <a:p>
            <a:pPr lvl="1"/>
            <a:endParaRPr lang="en-US" dirty="0"/>
          </a:p>
        </p:txBody>
      </p:sp>
      <p:sp>
        <p:nvSpPr>
          <p:cNvPr id="16386" name="Rectangle 6"/>
          <p:cNvSpPr>
            <a:spLocks noGrp="1" noChangeArrowheads="1"/>
          </p:cNvSpPr>
          <p:nvPr>
            <p:ph type="title"/>
          </p:nvPr>
        </p:nvSpPr>
        <p:spPr/>
        <p:txBody>
          <a:bodyPr/>
          <a:lstStyle/>
          <a:p>
            <a:r>
              <a:rPr lang="en-US"/>
              <a:t>Record Data </a:t>
            </a:r>
          </a:p>
        </p:txBody>
      </p:sp>
      <p:graphicFrame>
        <p:nvGraphicFramePr>
          <p:cNvPr id="16388" name="Object 5"/>
          <p:cNvGraphicFramePr>
            <a:graphicFrameLocks noChangeAspect="1"/>
          </p:cNvGraphicFramePr>
          <p:nvPr/>
        </p:nvGraphicFramePr>
        <p:xfrm>
          <a:off x="3733800" y="2209800"/>
          <a:ext cx="3848100" cy="4114800"/>
        </p:xfrm>
        <a:graphic>
          <a:graphicData uri="http://schemas.openxmlformats.org/presentationml/2006/ole">
            <mc:AlternateContent xmlns:mc="http://schemas.openxmlformats.org/markup-compatibility/2006">
              <mc:Choice xmlns:v="urn:schemas-microsoft-com:vml" Requires="v">
                <p:oleObj spid="_x0000_s5185" name="Document" r:id="rId4" imgW="5405628" imgH="5779008" progId="Word.Document.8">
                  <p:embed/>
                </p:oleObj>
              </mc:Choice>
              <mc:Fallback>
                <p:oleObj name="Document" r:id="rId4" imgW="5405628" imgH="5779008" progId="Word.Document.8">
                  <p:embed/>
                  <p:pic>
                    <p:nvPicPr>
                      <p:cNvPr id="1638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209800"/>
                        <a:ext cx="38481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662F0DB-1D90-4A77-A607-B811110EE0B2}"/>
              </a:ext>
            </a:extLst>
          </p:cNvPr>
          <p:cNvPicPr>
            <a:picLocks noChangeAspect="1"/>
          </p:cNvPicPr>
          <p:nvPr/>
        </p:nvPicPr>
        <p:blipFill>
          <a:blip r:embed="rId2"/>
          <a:stretch>
            <a:fillRect/>
          </a:stretch>
        </p:blipFill>
        <p:spPr>
          <a:xfrm>
            <a:off x="1623391" y="0"/>
            <a:ext cx="8945217" cy="6858000"/>
          </a:xfrm>
          <a:prstGeom prst="rect">
            <a:avLst/>
          </a:prstGeom>
        </p:spPr>
      </p:pic>
    </p:spTree>
    <p:extLst>
      <p:ext uri="{BB962C8B-B14F-4D97-AF65-F5344CB8AC3E}">
        <p14:creationId xmlns:p14="http://schemas.microsoft.com/office/powerpoint/2010/main" val="2488641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0D82E63-2801-4E10-A6DC-43CA3CE34F18}"/>
              </a:ext>
            </a:extLst>
          </p:cNvPr>
          <p:cNvSpPr>
            <a:spLocks noGrp="1"/>
          </p:cNvSpPr>
          <p:nvPr>
            <p:ph idx="1"/>
          </p:nvPr>
        </p:nvSpPr>
        <p:spPr/>
        <p:txBody>
          <a:bodyPr/>
          <a:lstStyle/>
          <a:p>
            <a:r>
              <a:rPr lang="en-US" dirty="0"/>
              <a:t>Transaction data- Record </a:t>
            </a:r>
            <a:r>
              <a:rPr lang="en-US" dirty="0" err="1"/>
              <a:t>data</a:t>
            </a:r>
            <a:r>
              <a:rPr lang="en-US" dirty="0" err="1">
                <a:sym typeface="Wingdings" panose="05000000000000000000" pitchFamily="2" charset="2"/>
              </a:rPr>
              <a:t></a:t>
            </a:r>
            <a:r>
              <a:rPr lang="en-US" dirty="0" err="1"/>
              <a:t>Market</a:t>
            </a:r>
            <a:r>
              <a:rPr lang="en-US" dirty="0"/>
              <a:t> basket data</a:t>
            </a:r>
          </a:p>
          <a:p>
            <a:r>
              <a:rPr lang="en-US" dirty="0"/>
              <a:t>Market basket data because the items in each record are the product in persons market basket.</a:t>
            </a:r>
          </a:p>
          <a:p>
            <a:endParaRPr lang="en-US" dirty="0"/>
          </a:p>
          <a:p>
            <a:endParaRPr lang="en-IN" dirty="0"/>
          </a:p>
        </p:txBody>
      </p:sp>
      <p:sp>
        <p:nvSpPr>
          <p:cNvPr id="2" name="Title 1">
            <a:extLst>
              <a:ext uri="{FF2B5EF4-FFF2-40B4-BE49-F238E27FC236}">
                <a16:creationId xmlns="" xmlns:a16="http://schemas.microsoft.com/office/drawing/2014/main" id="{40EA72BC-3B54-4140-8D8D-7C52C5EF8FA8}"/>
              </a:ext>
            </a:extLst>
          </p:cNvPr>
          <p:cNvSpPr>
            <a:spLocks noGrp="1"/>
          </p:cNvSpPr>
          <p:nvPr>
            <p:ph type="title"/>
          </p:nvPr>
        </p:nvSpPr>
        <p:spPr/>
        <p:txBody>
          <a:bodyPr/>
          <a:lstStyle/>
          <a:p>
            <a:r>
              <a:rPr lang="en-US" dirty="0"/>
              <a:t>Record Data</a:t>
            </a:r>
            <a:endParaRPr lang="en-IN" dirty="0"/>
          </a:p>
        </p:txBody>
      </p:sp>
    </p:spTree>
    <p:extLst>
      <p:ext uri="{BB962C8B-B14F-4D97-AF65-F5344CB8AC3E}">
        <p14:creationId xmlns:p14="http://schemas.microsoft.com/office/powerpoint/2010/main" val="3504805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53CFE73-F946-4E13-9C10-B1F90004F626}"/>
              </a:ext>
            </a:extLst>
          </p:cNvPr>
          <p:cNvSpPr>
            <a:spLocks noGrp="1"/>
          </p:cNvSpPr>
          <p:nvPr>
            <p:ph idx="1"/>
          </p:nvPr>
        </p:nvSpPr>
        <p:spPr/>
        <p:txBody>
          <a:bodyPr/>
          <a:lstStyle/>
          <a:p>
            <a:r>
              <a:rPr lang="en-US" b="0" i="0" dirty="0">
                <a:solidFill>
                  <a:srgbClr val="292929"/>
                </a:solidFill>
                <a:effectLst/>
                <a:latin typeface="charter"/>
              </a:rPr>
              <a:t>It is a special type of record data, in which each record contains a set of items. For example, shopping in a supermarket or a grocery store. For any particular customer, a record will contain a set of items purchased by the customer in that respective visit to the supermarket or the grocery store. This type of data is called </a:t>
            </a:r>
            <a:r>
              <a:rPr lang="en-US" b="1" i="0" dirty="0">
                <a:solidFill>
                  <a:srgbClr val="292929"/>
                </a:solidFill>
                <a:effectLst/>
                <a:latin typeface="charter"/>
              </a:rPr>
              <a:t>Market Basket Data. </a:t>
            </a:r>
            <a:r>
              <a:rPr lang="en-US" b="0" i="0" dirty="0">
                <a:solidFill>
                  <a:srgbClr val="292929"/>
                </a:solidFill>
                <a:effectLst/>
                <a:latin typeface="charter"/>
              </a:rPr>
              <a:t>Transaction data is a collection of sets of items, but it can be viewed as a set of records whose fields are asymmetric attributes. Most often, the attributes are binary, indicating whether or not an item was purchased or not.</a:t>
            </a:r>
          </a:p>
          <a:p>
            <a:endParaRPr lang="en-IN" dirty="0"/>
          </a:p>
        </p:txBody>
      </p:sp>
      <p:sp>
        <p:nvSpPr>
          <p:cNvPr id="2" name="Title 1">
            <a:extLst>
              <a:ext uri="{FF2B5EF4-FFF2-40B4-BE49-F238E27FC236}">
                <a16:creationId xmlns="" xmlns:a16="http://schemas.microsoft.com/office/drawing/2014/main" id="{0D9DEB5E-FB1F-488D-A687-4DC6238FB929}"/>
              </a:ext>
            </a:extLst>
          </p:cNvPr>
          <p:cNvSpPr>
            <a:spLocks noGrp="1"/>
          </p:cNvSpPr>
          <p:nvPr>
            <p:ph type="title"/>
          </p:nvPr>
        </p:nvSpPr>
        <p:spPr/>
        <p:txBody>
          <a:bodyPr/>
          <a:lstStyle/>
          <a:p>
            <a:r>
              <a:rPr lang="en-US" b="1" i="0" dirty="0">
                <a:solidFill>
                  <a:srgbClr val="292929"/>
                </a:solidFill>
                <a:effectLst/>
                <a:latin typeface="charter"/>
              </a:rPr>
              <a:t>Transaction or Market Basket Data</a:t>
            </a:r>
            <a:endParaRPr lang="en-IN" dirty="0"/>
          </a:p>
        </p:txBody>
      </p:sp>
    </p:spTree>
    <p:extLst>
      <p:ext uri="{BB962C8B-B14F-4D97-AF65-F5344CB8AC3E}">
        <p14:creationId xmlns:p14="http://schemas.microsoft.com/office/powerpoint/2010/main" val="2682130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6"/>
          <p:cNvSpPr>
            <a:spLocks noGrp="1" noChangeArrowheads="1"/>
          </p:cNvSpPr>
          <p:nvPr>
            <p:ph idx="1"/>
          </p:nvPr>
        </p:nvSpPr>
        <p:spPr>
          <a:xfrm>
            <a:off x="1935163" y="1143000"/>
            <a:ext cx="8318500" cy="3124200"/>
          </a:xfrm>
        </p:spPr>
        <p:txBody>
          <a:bodyPr/>
          <a:lstStyle/>
          <a:p>
            <a:r>
              <a:rPr lang="en-US" sz="2400" dirty="0"/>
              <a:t>If data objects have the same fixed set of numeric attributes, then the data objects can be thought of as points in a multi-dimensional space, where each dimension represents a distinct attribute </a:t>
            </a:r>
          </a:p>
          <a:p>
            <a:pPr lvl="4"/>
            <a:endParaRPr lang="en-US" dirty="0"/>
          </a:p>
          <a:p>
            <a:r>
              <a:rPr lang="en-US" sz="2400" dirty="0"/>
              <a:t>Such a data set can be represented by an </a:t>
            </a:r>
            <a:r>
              <a:rPr lang="en-US" sz="2400" i="1" dirty="0"/>
              <a:t>m</a:t>
            </a:r>
            <a:r>
              <a:rPr lang="en-US" sz="2400" dirty="0"/>
              <a:t> by </a:t>
            </a:r>
            <a:r>
              <a:rPr lang="en-US" sz="2400" i="1" dirty="0"/>
              <a:t>n</a:t>
            </a:r>
            <a:r>
              <a:rPr lang="en-US" sz="2400" dirty="0"/>
              <a:t> matrix, where there are </a:t>
            </a:r>
            <a:r>
              <a:rPr lang="en-US" sz="2400" i="1" dirty="0"/>
              <a:t>m</a:t>
            </a:r>
            <a:r>
              <a:rPr lang="en-US" sz="2400" dirty="0"/>
              <a:t> rows, one for each object, and </a:t>
            </a:r>
            <a:r>
              <a:rPr lang="en-US" sz="2400" i="1" dirty="0"/>
              <a:t>n</a:t>
            </a:r>
            <a:r>
              <a:rPr lang="en-US" sz="2400" dirty="0"/>
              <a:t> columns, one for each attribute</a:t>
            </a:r>
          </a:p>
        </p:txBody>
      </p:sp>
      <p:sp>
        <p:nvSpPr>
          <p:cNvPr id="17410" name="Rectangle 5"/>
          <p:cNvSpPr>
            <a:spLocks noGrp="1" noChangeArrowheads="1"/>
          </p:cNvSpPr>
          <p:nvPr>
            <p:ph type="title"/>
          </p:nvPr>
        </p:nvSpPr>
        <p:spPr/>
        <p:txBody>
          <a:bodyPr/>
          <a:lstStyle/>
          <a:p>
            <a:r>
              <a:rPr lang="en-US" dirty="0"/>
              <a:t>Data Matrix (pattern matrix) </a:t>
            </a:r>
          </a:p>
        </p:txBody>
      </p:sp>
      <p:graphicFrame>
        <p:nvGraphicFramePr>
          <p:cNvPr id="17412" name="Object 4"/>
          <p:cNvGraphicFramePr>
            <a:graphicFrameLocks noChangeAspect="1"/>
          </p:cNvGraphicFramePr>
          <p:nvPr/>
        </p:nvGraphicFramePr>
        <p:xfrm>
          <a:off x="2286000" y="4314826"/>
          <a:ext cx="7761288" cy="2009775"/>
        </p:xfrm>
        <a:graphic>
          <a:graphicData uri="http://schemas.openxmlformats.org/presentationml/2006/ole">
            <mc:AlternateContent xmlns:mc="http://schemas.openxmlformats.org/markup-compatibility/2006">
              <mc:Choice xmlns:v="urn:schemas-microsoft-com:vml" Requires="v">
                <p:oleObj spid="_x0000_s6209" name="VISIO" r:id="rId4" imgW="5706222" imgH="1480748" progId="Visio.Drawing.6">
                  <p:embed/>
                </p:oleObj>
              </mc:Choice>
              <mc:Fallback>
                <p:oleObj name="VISIO" r:id="rId4" imgW="5706222" imgH="1480748" progId="Visio.Drawing.6">
                  <p:embed/>
                  <p:pic>
                    <p:nvPicPr>
                      <p:cNvPr id="1741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4314826"/>
                        <a:ext cx="7761288"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7"/>
          <p:cNvSpPr>
            <a:spLocks noGrp="1" noChangeArrowheads="1"/>
          </p:cNvSpPr>
          <p:nvPr>
            <p:ph idx="1"/>
          </p:nvPr>
        </p:nvSpPr>
        <p:spPr/>
        <p:txBody>
          <a:bodyPr/>
          <a:lstStyle/>
          <a:p>
            <a:r>
              <a:rPr lang="en-US" dirty="0"/>
              <a:t>Each document becomes a ‘term’ vector </a:t>
            </a:r>
          </a:p>
          <a:p>
            <a:pPr lvl="1"/>
            <a:r>
              <a:rPr lang="en-US" dirty="0"/>
              <a:t>Each term is a component (attribute) of the vector</a:t>
            </a:r>
          </a:p>
          <a:p>
            <a:pPr lvl="1"/>
            <a:r>
              <a:rPr lang="en-US" dirty="0"/>
              <a:t>The value of each component is the number of times the corresponding term occurs in the document. </a:t>
            </a:r>
          </a:p>
          <a:p>
            <a:pPr lvl="1"/>
            <a:endParaRPr lang="en-US" dirty="0"/>
          </a:p>
          <a:p>
            <a:pPr lvl="1"/>
            <a:endParaRPr lang="en-US" dirty="0"/>
          </a:p>
        </p:txBody>
      </p:sp>
      <p:sp>
        <p:nvSpPr>
          <p:cNvPr id="18434" name="Rectangle 6"/>
          <p:cNvSpPr>
            <a:spLocks noGrp="1" noChangeArrowheads="1"/>
          </p:cNvSpPr>
          <p:nvPr>
            <p:ph type="title"/>
          </p:nvPr>
        </p:nvSpPr>
        <p:spPr/>
        <p:txBody>
          <a:bodyPr/>
          <a:lstStyle/>
          <a:p>
            <a:r>
              <a:rPr lang="en-US"/>
              <a:t>Document Data</a:t>
            </a:r>
          </a:p>
        </p:txBody>
      </p:sp>
      <p:graphicFrame>
        <p:nvGraphicFramePr>
          <p:cNvPr id="18436" name="Object 8"/>
          <p:cNvGraphicFramePr>
            <a:graphicFrameLocks noChangeAspect="1"/>
          </p:cNvGraphicFramePr>
          <p:nvPr>
            <p:extLst>
              <p:ext uri="{D42A27DB-BD31-4B8C-83A1-F6EECF244321}">
                <p14:modId xmlns:p14="http://schemas.microsoft.com/office/powerpoint/2010/main" val="3785799631"/>
              </p:ext>
            </p:extLst>
          </p:nvPr>
        </p:nvGraphicFramePr>
        <p:xfrm>
          <a:off x="2209801" y="3505199"/>
          <a:ext cx="7038975" cy="2987675"/>
        </p:xfrm>
        <a:graphic>
          <a:graphicData uri="http://schemas.openxmlformats.org/presentationml/2006/ole">
            <mc:AlternateContent xmlns:mc="http://schemas.openxmlformats.org/markup-compatibility/2006">
              <mc:Choice xmlns:v="urn:schemas-microsoft-com:vml" Requires="v">
                <p:oleObj spid="_x0000_s7233" name="Visio" r:id="rId4" imgW="5925718" imgH="2693902" progId="Visio.Drawing.6">
                  <p:embed/>
                </p:oleObj>
              </mc:Choice>
              <mc:Fallback>
                <p:oleObj name="Visio" r:id="rId4" imgW="5925718" imgH="2693902" progId="Visio.Drawing.6">
                  <p:embed/>
                  <p:pic>
                    <p:nvPicPr>
                      <p:cNvPr id="1843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1" y="3505199"/>
                        <a:ext cx="7038975" cy="2987675"/>
                      </a:xfrm>
                      <a:prstGeom prst="rect">
                        <a:avLst/>
                      </a:prstGeom>
                      <a:noFill/>
                      <a:ln>
                        <a:noFill/>
                      </a:ln>
                      <a:effec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7"/>
          <p:cNvSpPr>
            <a:spLocks noGrp="1" noChangeArrowheads="1"/>
          </p:cNvSpPr>
          <p:nvPr>
            <p:ph idx="1"/>
          </p:nvPr>
        </p:nvSpPr>
        <p:spPr>
          <a:xfrm>
            <a:off x="1935163" y="1143000"/>
            <a:ext cx="8318500" cy="2362200"/>
          </a:xfrm>
        </p:spPr>
        <p:txBody>
          <a:bodyPr>
            <a:normAutofit lnSpcReduction="10000"/>
          </a:bodyPr>
          <a:lstStyle/>
          <a:p>
            <a:r>
              <a:rPr lang="en-US" sz="2400" dirty="0"/>
              <a:t>A special type of data, where </a:t>
            </a:r>
          </a:p>
          <a:p>
            <a:pPr lvl="1"/>
            <a:r>
              <a:rPr lang="en-US" sz="2000" dirty="0"/>
              <a:t>Each transaction involves a set of items.  </a:t>
            </a:r>
          </a:p>
          <a:p>
            <a:pPr lvl="1"/>
            <a:r>
              <a:rPr lang="en-US" sz="2000" dirty="0"/>
              <a:t>For example, consider a grocery store.  The set of products purchased by a customer during one shopping trip constitute a transaction, while the individual products that were purchased are the items.</a:t>
            </a:r>
          </a:p>
          <a:p>
            <a:pPr lvl="1"/>
            <a:r>
              <a:rPr lang="en-US" sz="2000" dirty="0"/>
              <a:t>Can represent transaction data as record data </a:t>
            </a:r>
          </a:p>
          <a:p>
            <a:pPr lvl="1"/>
            <a:endParaRPr lang="en-US" dirty="0"/>
          </a:p>
          <a:p>
            <a:pPr lvl="1"/>
            <a:endParaRPr lang="en-US" dirty="0"/>
          </a:p>
        </p:txBody>
      </p:sp>
      <p:sp>
        <p:nvSpPr>
          <p:cNvPr id="19458" name="Rectangle 6"/>
          <p:cNvSpPr>
            <a:spLocks noGrp="1" noChangeArrowheads="1"/>
          </p:cNvSpPr>
          <p:nvPr>
            <p:ph type="title"/>
          </p:nvPr>
        </p:nvSpPr>
        <p:spPr/>
        <p:txBody>
          <a:bodyPr/>
          <a:lstStyle/>
          <a:p>
            <a:r>
              <a:rPr lang="en-US"/>
              <a:t>Transaction Data</a:t>
            </a:r>
          </a:p>
        </p:txBody>
      </p:sp>
      <p:graphicFrame>
        <p:nvGraphicFramePr>
          <p:cNvPr id="19460" name="Object 5"/>
          <p:cNvGraphicFramePr>
            <a:graphicFrameLocks noChangeAspect="1"/>
          </p:cNvGraphicFramePr>
          <p:nvPr/>
        </p:nvGraphicFramePr>
        <p:xfrm>
          <a:off x="3276601" y="3641726"/>
          <a:ext cx="5421313" cy="2835275"/>
        </p:xfrm>
        <a:graphic>
          <a:graphicData uri="http://schemas.openxmlformats.org/presentationml/2006/ole">
            <mc:AlternateContent xmlns:mc="http://schemas.openxmlformats.org/markup-compatibility/2006">
              <mc:Choice xmlns:v="urn:schemas-microsoft-com:vml" Requires="v">
                <p:oleObj spid="_x0000_s8257" name="Document" r:id="rId4" imgW="3823716" imgH="1999488" progId="Word.Document.8">
                  <p:embed/>
                </p:oleObj>
              </mc:Choice>
              <mc:Fallback>
                <p:oleObj name="Document" r:id="rId4" imgW="3823716" imgH="1999488" progId="Word.Document.8">
                  <p:embed/>
                  <p:pic>
                    <p:nvPicPr>
                      <p:cNvPr id="1946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3641726"/>
                        <a:ext cx="5421313"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8"/>
          <p:cNvSpPr>
            <a:spLocks noGrp="1" noChangeArrowheads="1"/>
          </p:cNvSpPr>
          <p:nvPr>
            <p:ph idx="1"/>
          </p:nvPr>
        </p:nvSpPr>
        <p:spPr>
          <a:xfrm>
            <a:off x="1935163" y="1350336"/>
            <a:ext cx="8318500" cy="4898064"/>
          </a:xfrm>
        </p:spPr>
        <p:txBody>
          <a:bodyPr/>
          <a:lstStyle/>
          <a:p>
            <a:r>
              <a:rPr lang="en-US" sz="2500" dirty="0"/>
              <a:t>Examples: Generic graph, a molecule, and webpages  : Graph Mining : Analyze Graph Data</a:t>
            </a:r>
          </a:p>
        </p:txBody>
      </p:sp>
      <p:sp>
        <p:nvSpPr>
          <p:cNvPr id="20482" name="Rectangle 7"/>
          <p:cNvSpPr>
            <a:spLocks noGrp="1" noChangeArrowheads="1"/>
          </p:cNvSpPr>
          <p:nvPr>
            <p:ph type="title"/>
          </p:nvPr>
        </p:nvSpPr>
        <p:spPr/>
        <p:txBody>
          <a:bodyPr/>
          <a:lstStyle/>
          <a:p>
            <a:r>
              <a:rPr lang="en-US" dirty="0"/>
              <a:t>Graph Data : Molecular(Data with Objects) </a:t>
            </a:r>
          </a:p>
        </p:txBody>
      </p:sp>
      <p:graphicFrame>
        <p:nvGraphicFramePr>
          <p:cNvPr id="20484" name="Object 5"/>
          <p:cNvGraphicFramePr>
            <a:graphicFrameLocks noChangeAspect="1"/>
          </p:cNvGraphicFramePr>
          <p:nvPr>
            <p:extLst>
              <p:ext uri="{D42A27DB-BD31-4B8C-83A1-F6EECF244321}">
                <p14:modId xmlns:p14="http://schemas.microsoft.com/office/powerpoint/2010/main" val="1765224773"/>
              </p:ext>
            </p:extLst>
          </p:nvPr>
        </p:nvGraphicFramePr>
        <p:xfrm>
          <a:off x="6094413" y="2284412"/>
          <a:ext cx="2979737" cy="2289175"/>
        </p:xfrm>
        <a:graphic>
          <a:graphicData uri="http://schemas.openxmlformats.org/presentationml/2006/ole">
            <mc:AlternateContent xmlns:mc="http://schemas.openxmlformats.org/markup-compatibility/2006">
              <mc:Choice xmlns:v="urn:schemas-microsoft-com:vml" Requires="v">
                <p:oleObj spid="_x0000_s9344" name="VISIO" r:id="rId4" imgW="839724" imgH="646176" progId="Visio.Drawing.6">
                  <p:embed/>
                </p:oleObj>
              </mc:Choice>
              <mc:Fallback>
                <p:oleObj name="VISIO" r:id="rId4" imgW="839724" imgH="646176" progId="Visio.Drawing.6">
                  <p:embed/>
                  <p:pic>
                    <p:nvPicPr>
                      <p:cNvPr id="2048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413" y="2284412"/>
                        <a:ext cx="2979737"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6" name="Object 10"/>
          <p:cNvGraphicFramePr>
            <a:graphicFrameLocks noChangeAspect="1"/>
          </p:cNvGraphicFramePr>
          <p:nvPr>
            <p:extLst>
              <p:ext uri="{D42A27DB-BD31-4B8C-83A1-F6EECF244321}">
                <p14:modId xmlns:p14="http://schemas.microsoft.com/office/powerpoint/2010/main" val="1760473748"/>
              </p:ext>
            </p:extLst>
          </p:nvPr>
        </p:nvGraphicFramePr>
        <p:xfrm>
          <a:off x="2355385" y="2883380"/>
          <a:ext cx="1965325" cy="1831975"/>
        </p:xfrm>
        <a:graphic>
          <a:graphicData uri="http://schemas.openxmlformats.org/presentationml/2006/ole">
            <mc:AlternateContent xmlns:mc="http://schemas.openxmlformats.org/markup-compatibility/2006">
              <mc:Choice xmlns:v="urn:schemas-microsoft-com:vml" Requires="v">
                <p:oleObj spid="_x0000_s9345" name="VISIO" r:id="rId6" imgW="5792724" imgH="5411724" progId="Visio.Drawing.6">
                  <p:embed/>
                </p:oleObj>
              </mc:Choice>
              <mc:Fallback>
                <p:oleObj name="VISIO" r:id="rId6" imgW="5792724" imgH="5411724" progId="Visio.Drawing.6">
                  <p:embed/>
                  <p:pic>
                    <p:nvPicPr>
                      <p:cNvPr id="20486"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5385" y="2883380"/>
                        <a:ext cx="1965325"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7" name="Rectangle 11"/>
          <p:cNvSpPr>
            <a:spLocks noChangeArrowheads="1"/>
          </p:cNvSpPr>
          <p:nvPr/>
        </p:nvSpPr>
        <p:spPr bwMode="auto">
          <a:xfrm>
            <a:off x="1524001" y="5943600"/>
            <a:ext cx="27869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10000"/>
              </a:spcBef>
              <a:spcAft>
                <a:spcPts val="400"/>
              </a:spcAft>
              <a:buClr>
                <a:srgbClr val="0C7B9C"/>
              </a:buClr>
              <a:buSzPct val="75000"/>
            </a:pPr>
            <a:r>
              <a:rPr lang="en-US" sz="2000"/>
              <a:t>Benzene Molecule: C6H6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5571" y="424104"/>
            <a:ext cx="11860823" cy="5632311"/>
          </a:xfrm>
          <a:prstGeom prst="rect">
            <a:avLst/>
          </a:prstGeom>
        </p:spPr>
        <p:txBody>
          <a:bodyPr wrap="square">
            <a:spAutoFit/>
          </a:bodyPr>
          <a:lstStyle/>
          <a:p>
            <a:r>
              <a:rPr lang="en-US" sz="2000" b="1" dirty="0"/>
              <a:t>Benefits and uses of data </a:t>
            </a:r>
            <a:r>
              <a:rPr lang="en-US" sz="2000" b="1" dirty="0" smtClean="0"/>
              <a:t>science</a:t>
            </a:r>
          </a:p>
          <a:p>
            <a:endParaRPr lang="en-US" b="1" dirty="0"/>
          </a:p>
          <a:p>
            <a:pPr marL="285750" indent="-285750" algn="just">
              <a:lnSpc>
                <a:spcPct val="150000"/>
              </a:lnSpc>
              <a:buFont typeface="Arial" panose="020B0604020202020204" pitchFamily="34" charset="0"/>
              <a:buChar char="•"/>
            </a:pPr>
            <a:r>
              <a:rPr lang="en-US" dirty="0"/>
              <a:t>Data science and big data are used almost everywhere in both commercial and noncommercial </a:t>
            </a:r>
            <a:r>
              <a:rPr lang="en-US" dirty="0"/>
              <a:t>Settings Commercial </a:t>
            </a:r>
            <a:r>
              <a:rPr lang="en-US" dirty="0"/>
              <a:t>companies in almost every industry use data science and big data to gain insights </a:t>
            </a:r>
            <a:r>
              <a:rPr lang="en-US" dirty="0"/>
              <a:t>into their </a:t>
            </a:r>
            <a:r>
              <a:rPr lang="en-US" dirty="0"/>
              <a:t>customers, processes, staff, completion, and products.</a:t>
            </a:r>
          </a:p>
          <a:p>
            <a:pPr marL="285750" indent="-285750" algn="just">
              <a:lnSpc>
                <a:spcPct val="150000"/>
              </a:lnSpc>
              <a:buFont typeface="Arial" panose="020B0604020202020204" pitchFamily="34" charset="0"/>
              <a:buChar char="•"/>
            </a:pPr>
            <a:r>
              <a:rPr lang="en-US" dirty="0"/>
              <a:t>Many </a:t>
            </a:r>
            <a:r>
              <a:rPr lang="en-US" dirty="0"/>
              <a:t>companies use data science to offer customers a better user experience, as well as to cross-sell</a:t>
            </a:r>
            <a:r>
              <a:rPr lang="en-US" dirty="0"/>
              <a:t>, up-sell</a:t>
            </a:r>
            <a:r>
              <a:rPr lang="en-US" dirty="0"/>
              <a:t>, and personalize their offerings.</a:t>
            </a:r>
          </a:p>
          <a:p>
            <a:pPr marL="285750" indent="-285750" algn="just">
              <a:lnSpc>
                <a:spcPct val="150000"/>
              </a:lnSpc>
              <a:buFont typeface="Arial" panose="020B0604020202020204" pitchFamily="34" charset="0"/>
              <a:buChar char="•"/>
            </a:pPr>
            <a:r>
              <a:rPr lang="en-US" dirty="0"/>
              <a:t>Governmental </a:t>
            </a:r>
            <a:r>
              <a:rPr lang="en-US" dirty="0"/>
              <a:t>organizations are also aware of data’s value. Many governmental organizations not </a:t>
            </a:r>
            <a:r>
              <a:rPr lang="en-US" dirty="0"/>
              <a:t>only rely </a:t>
            </a:r>
            <a:r>
              <a:rPr lang="en-US" dirty="0"/>
              <a:t>on internal data scientists to discover valuable information, but also share their data with </a:t>
            </a:r>
            <a:r>
              <a:rPr lang="en-US" dirty="0"/>
              <a:t>the public</a:t>
            </a:r>
            <a:r>
              <a:rPr lang="en-US" dirty="0"/>
              <a:t>.</a:t>
            </a:r>
          </a:p>
          <a:p>
            <a:pPr marL="285750" indent="-285750" algn="just">
              <a:lnSpc>
                <a:spcPct val="150000"/>
              </a:lnSpc>
              <a:buFont typeface="Arial" panose="020B0604020202020204" pitchFamily="34" charset="0"/>
              <a:buChar char="•"/>
            </a:pPr>
            <a:r>
              <a:rPr lang="en-US" dirty="0"/>
              <a:t>Nongovernmental </a:t>
            </a:r>
            <a:r>
              <a:rPr lang="en-US" dirty="0"/>
              <a:t>organizations (NGOs) use it to raise money and defend their causes.</a:t>
            </a:r>
          </a:p>
          <a:p>
            <a:pPr marL="285750" indent="-285750" algn="just">
              <a:lnSpc>
                <a:spcPct val="150000"/>
              </a:lnSpc>
              <a:buFont typeface="Arial" panose="020B0604020202020204" pitchFamily="34" charset="0"/>
              <a:buChar char="•"/>
            </a:pPr>
            <a:r>
              <a:rPr lang="en-US" dirty="0"/>
              <a:t>Universities </a:t>
            </a:r>
            <a:r>
              <a:rPr lang="en-US" dirty="0"/>
              <a:t>use data science in their research but also to enhance the study experience of </a:t>
            </a:r>
            <a:r>
              <a:rPr lang="en-US" dirty="0"/>
              <a:t>their     students</a:t>
            </a:r>
            <a:r>
              <a:rPr lang="en-US" dirty="0"/>
              <a:t>. The rise of massive open online courses (MOOC) produces a lot of data, which </a:t>
            </a:r>
            <a:r>
              <a:rPr lang="en-US" dirty="0"/>
              <a:t>allows     universities </a:t>
            </a:r>
            <a:r>
              <a:rPr lang="en-US" dirty="0"/>
              <a:t>to study how this type of learning can complement traditional classes.</a:t>
            </a:r>
          </a:p>
        </p:txBody>
      </p:sp>
    </p:spTree>
    <p:extLst>
      <p:ext uri="{BB962C8B-B14F-4D97-AF65-F5344CB8AC3E}">
        <p14:creationId xmlns:p14="http://schemas.microsoft.com/office/powerpoint/2010/main" val="692728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F03B409-60D1-42E3-940D-3F8FD92E97F9}"/>
              </a:ext>
            </a:extLst>
          </p:cNvPr>
          <p:cNvSpPr>
            <a:spLocks noGrp="1"/>
          </p:cNvSpPr>
          <p:nvPr>
            <p:ph idx="1"/>
          </p:nvPr>
        </p:nvSpPr>
        <p:spPr>
          <a:xfrm>
            <a:off x="838201" y="1825625"/>
            <a:ext cx="4074042" cy="4351338"/>
          </a:xfrm>
        </p:spPr>
        <p:txBody>
          <a:bodyPr/>
          <a:lstStyle/>
          <a:p>
            <a:r>
              <a:rPr lang="en-US" dirty="0"/>
              <a:t>Text and link other page</a:t>
            </a:r>
          </a:p>
          <a:p>
            <a:r>
              <a:rPr lang="en-US" dirty="0"/>
              <a:t>Search Queries on WWW:  we collect web pages and process web pages and extract data.</a:t>
            </a:r>
          </a:p>
          <a:p>
            <a:endParaRPr lang="en-IN" dirty="0"/>
          </a:p>
        </p:txBody>
      </p:sp>
      <p:sp>
        <p:nvSpPr>
          <p:cNvPr id="2" name="Title 1">
            <a:extLst>
              <a:ext uri="{FF2B5EF4-FFF2-40B4-BE49-F238E27FC236}">
                <a16:creationId xmlns="" xmlns:a16="http://schemas.microsoft.com/office/drawing/2014/main" id="{CF0F253B-7126-4ED8-B6D8-98FA97115834}"/>
              </a:ext>
            </a:extLst>
          </p:cNvPr>
          <p:cNvSpPr>
            <a:spLocks noGrp="1"/>
          </p:cNvSpPr>
          <p:nvPr>
            <p:ph type="title"/>
          </p:nvPr>
        </p:nvSpPr>
        <p:spPr/>
        <p:txBody>
          <a:bodyPr/>
          <a:lstStyle/>
          <a:p>
            <a:r>
              <a:rPr lang="en-US" dirty="0"/>
              <a:t>WWW dataset:</a:t>
            </a:r>
            <a:endParaRPr lang="en-IN" dirty="0"/>
          </a:p>
        </p:txBody>
      </p:sp>
      <p:pic>
        <p:nvPicPr>
          <p:cNvPr id="4" name="Picture 9">
            <a:extLst>
              <a:ext uri="{FF2B5EF4-FFF2-40B4-BE49-F238E27FC236}">
                <a16:creationId xmlns="" xmlns:a16="http://schemas.microsoft.com/office/drawing/2014/main" id="{69554D35-4CF4-4724-9C92-5EDC281503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7181" y="1547035"/>
            <a:ext cx="7081284" cy="5215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220126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B5920F6-0DD3-4D8F-8A70-629662D791F1}"/>
              </a:ext>
            </a:extLst>
          </p:cNvPr>
          <p:cNvSpPr>
            <a:spLocks noGrp="1"/>
          </p:cNvSpPr>
          <p:nvPr>
            <p:ph idx="1"/>
          </p:nvPr>
        </p:nvSpPr>
        <p:spPr>
          <a:xfrm>
            <a:off x="838200" y="1552354"/>
            <a:ext cx="10515600" cy="5082362"/>
          </a:xfrm>
        </p:spPr>
        <p:txBody>
          <a:bodyPr>
            <a:normAutofit fontScale="92500"/>
          </a:bodyPr>
          <a:lstStyle/>
          <a:p>
            <a:r>
              <a:rPr lang="en-US" dirty="0"/>
              <a:t>Revise  Characteristics of data and watch imp. Curse of Dimensionality</a:t>
            </a:r>
          </a:p>
          <a:p>
            <a:r>
              <a:rPr lang="en-US" dirty="0"/>
              <a:t>Data Set meaning</a:t>
            </a:r>
          </a:p>
          <a:p>
            <a:r>
              <a:rPr lang="en-US" dirty="0"/>
              <a:t>Exploring Statistical types of datasets: univariate ,multivariate…</a:t>
            </a:r>
          </a:p>
          <a:p>
            <a:r>
              <a:rPr lang="en-US" dirty="0"/>
              <a:t>Data Mining Datasets: </a:t>
            </a:r>
          </a:p>
          <a:p>
            <a:r>
              <a:rPr lang="en-US" dirty="0"/>
              <a:t>1. Record Data :Flat File(RDBMS), Transaction Data(Market Basket Transaction Data),Data Matrix(Pattern Matrix), Document Data (e.g. Marksheet of students),sparse Matrix</a:t>
            </a:r>
          </a:p>
          <a:p>
            <a:r>
              <a:rPr lang="en-US" dirty="0"/>
              <a:t> 2. Graph Dataset:  WWW dataset :  Data and link</a:t>
            </a:r>
          </a:p>
          <a:p>
            <a:pPr marL="0" indent="0">
              <a:buNone/>
            </a:pPr>
            <a:r>
              <a:rPr lang="en-US" dirty="0"/>
              <a:t>                                  Molecular Dataset: Relationship among object(Web  </a:t>
            </a:r>
          </a:p>
          <a:p>
            <a:pPr marL="0" indent="0">
              <a:buNone/>
            </a:pPr>
            <a:r>
              <a:rPr lang="en-US" dirty="0"/>
              <a:t>                                   Mining)                                      </a:t>
            </a:r>
          </a:p>
          <a:p>
            <a:endParaRPr lang="en-IN" dirty="0"/>
          </a:p>
        </p:txBody>
      </p:sp>
      <p:sp>
        <p:nvSpPr>
          <p:cNvPr id="2" name="Title 1">
            <a:extLst>
              <a:ext uri="{FF2B5EF4-FFF2-40B4-BE49-F238E27FC236}">
                <a16:creationId xmlns="" xmlns:a16="http://schemas.microsoft.com/office/drawing/2014/main" id="{1A594FA7-9C7F-41A2-A800-F4120999F67B}"/>
              </a:ext>
            </a:extLst>
          </p:cNvPr>
          <p:cNvSpPr>
            <a:spLocks noGrp="1"/>
          </p:cNvSpPr>
          <p:nvPr>
            <p:ph type="title"/>
          </p:nvPr>
        </p:nvSpPr>
        <p:spPr/>
        <p:txBody>
          <a:bodyPr/>
          <a:lstStyle/>
          <a:p>
            <a:r>
              <a:rPr lang="en-US" dirty="0"/>
              <a:t>Summarized </a:t>
            </a:r>
            <a:endParaRPr lang="en-IN" dirty="0"/>
          </a:p>
        </p:txBody>
      </p:sp>
    </p:spTree>
    <p:extLst>
      <p:ext uri="{BB962C8B-B14F-4D97-AF65-F5344CB8AC3E}">
        <p14:creationId xmlns:p14="http://schemas.microsoft.com/office/powerpoint/2010/main" val="3222466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BAD72-4A2C-4F8C-AA6D-13BCFCB560A9}"/>
              </a:ext>
            </a:extLst>
          </p:cNvPr>
          <p:cNvSpPr>
            <a:spLocks noGrp="1"/>
          </p:cNvSpPr>
          <p:nvPr>
            <p:ph type="ctrTitle"/>
          </p:nvPr>
        </p:nvSpPr>
        <p:spPr/>
        <p:txBody>
          <a:bodyPr>
            <a:normAutofit fontScale="90000"/>
          </a:bodyPr>
          <a:lstStyle/>
          <a:p>
            <a:r>
              <a:rPr lang="en-US" dirty="0"/>
              <a:t>Lecture </a:t>
            </a:r>
            <a:r>
              <a:rPr lang="en-US" dirty="0" smtClean="0"/>
              <a:t>4</a:t>
            </a:r>
            <a:br>
              <a:rPr lang="en-US" dirty="0" smtClean="0"/>
            </a:br>
            <a:r>
              <a:rPr lang="en-US" dirty="0"/>
              <a:t/>
            </a:r>
            <a:br>
              <a:rPr lang="en-US" dirty="0"/>
            </a:br>
            <a:r>
              <a:rPr lang="en-US" dirty="0"/>
              <a:t>Ordered Data and Data Quality</a:t>
            </a:r>
            <a:endParaRPr lang="en-IN" dirty="0"/>
          </a:p>
        </p:txBody>
      </p:sp>
    </p:spTree>
    <p:extLst>
      <p:ext uri="{BB962C8B-B14F-4D97-AF65-F5344CB8AC3E}">
        <p14:creationId xmlns:p14="http://schemas.microsoft.com/office/powerpoint/2010/main" val="4073273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E62A69-3ABB-4218-9595-1F788EE4835C}"/>
              </a:ext>
            </a:extLst>
          </p:cNvPr>
          <p:cNvSpPr>
            <a:spLocks noGrp="1"/>
          </p:cNvSpPr>
          <p:nvPr>
            <p:ph type="title"/>
          </p:nvPr>
        </p:nvSpPr>
        <p:spPr/>
        <p:txBody>
          <a:bodyPr/>
          <a:lstStyle/>
          <a:p>
            <a:r>
              <a:rPr lang="en-US" dirty="0"/>
              <a:t>Last week Revision</a:t>
            </a:r>
            <a:endParaRPr lang="en-IN" dirty="0"/>
          </a:p>
        </p:txBody>
      </p:sp>
      <p:sp>
        <p:nvSpPr>
          <p:cNvPr id="3" name="Content Placeholder 2">
            <a:extLst>
              <a:ext uri="{FF2B5EF4-FFF2-40B4-BE49-F238E27FC236}">
                <a16:creationId xmlns:a16="http://schemas.microsoft.com/office/drawing/2014/main" xmlns="" id="{7954D33D-3232-43D6-BB62-89E09FC0597E}"/>
              </a:ext>
            </a:extLst>
          </p:cNvPr>
          <p:cNvSpPr>
            <a:spLocks noGrp="1"/>
          </p:cNvSpPr>
          <p:nvPr>
            <p:ph idx="1"/>
          </p:nvPr>
        </p:nvSpPr>
        <p:spPr/>
        <p:txBody>
          <a:bodyPr/>
          <a:lstStyle/>
          <a:p>
            <a:r>
              <a:rPr lang="en-US" dirty="0"/>
              <a:t>Data:</a:t>
            </a:r>
          </a:p>
          <a:p>
            <a:r>
              <a:rPr lang="en-US" dirty="0"/>
              <a:t>Attributes of Data-Qualitative(Categorical)and Quantitative(Numeric)</a:t>
            </a:r>
          </a:p>
          <a:p>
            <a:r>
              <a:rPr lang="en-US" dirty="0"/>
              <a:t>Datasets- Dimensionality-curse of dimensionality-sparsity , resolution</a:t>
            </a:r>
          </a:p>
          <a:p>
            <a:r>
              <a:rPr lang="en-US" dirty="0"/>
              <a:t>Types of data sets-Record Data(Transaction ,document, </a:t>
            </a:r>
            <a:r>
              <a:rPr lang="en-US" dirty="0" err="1"/>
              <a:t>sparse,Matrix</a:t>
            </a:r>
            <a:r>
              <a:rPr lang="en-US" dirty="0"/>
              <a:t>)</a:t>
            </a:r>
          </a:p>
          <a:p>
            <a:r>
              <a:rPr lang="en-US" dirty="0"/>
              <a:t>Graph based data-WWW and molecular data</a:t>
            </a:r>
            <a:endParaRPr lang="en-IN" dirty="0"/>
          </a:p>
        </p:txBody>
      </p:sp>
    </p:spTree>
    <p:extLst>
      <p:ext uri="{BB962C8B-B14F-4D97-AF65-F5344CB8AC3E}">
        <p14:creationId xmlns:p14="http://schemas.microsoft.com/office/powerpoint/2010/main" val="822243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63E611-A3BF-4D5B-8A6A-7C3E7EE0E44A}"/>
              </a:ext>
            </a:extLst>
          </p:cNvPr>
          <p:cNvSpPr>
            <a:spLocks noGrp="1"/>
          </p:cNvSpPr>
          <p:nvPr>
            <p:ph type="title"/>
          </p:nvPr>
        </p:nvSpPr>
        <p:spPr/>
        <p:txBody>
          <a:bodyPr/>
          <a:lstStyle/>
          <a:p>
            <a:r>
              <a:rPr lang="en-US" dirty="0"/>
              <a:t>Ordered Data</a:t>
            </a:r>
            <a:endParaRPr lang="en-IN" dirty="0"/>
          </a:p>
        </p:txBody>
      </p:sp>
      <p:sp>
        <p:nvSpPr>
          <p:cNvPr id="3" name="Content Placeholder 2">
            <a:extLst>
              <a:ext uri="{FF2B5EF4-FFF2-40B4-BE49-F238E27FC236}">
                <a16:creationId xmlns:a16="http://schemas.microsoft.com/office/drawing/2014/main" xmlns="" id="{49C9F88E-7E42-4D54-AD68-F4B076E2A0BE}"/>
              </a:ext>
            </a:extLst>
          </p:cNvPr>
          <p:cNvSpPr>
            <a:spLocks noGrp="1"/>
          </p:cNvSpPr>
          <p:nvPr>
            <p:ph idx="1"/>
          </p:nvPr>
        </p:nvSpPr>
        <p:spPr>
          <a:xfrm>
            <a:off x="838200" y="1800225"/>
            <a:ext cx="10515600" cy="4376738"/>
          </a:xfrm>
        </p:spPr>
        <p:txBody>
          <a:bodyPr>
            <a:normAutofit/>
          </a:bodyPr>
          <a:lstStyle/>
          <a:p>
            <a:pPr algn="l"/>
            <a:r>
              <a:rPr lang="en-US" b="0" i="0" dirty="0">
                <a:solidFill>
                  <a:srgbClr val="292929"/>
                </a:solidFill>
                <a:effectLst/>
                <a:latin typeface="charter"/>
              </a:rPr>
              <a:t>For some types of data, the attributes have relationships that involve order in time or space. This data can be segregated into </a:t>
            </a:r>
            <a:r>
              <a:rPr lang="en-US" b="0" i="1" dirty="0">
                <a:solidFill>
                  <a:srgbClr val="292929"/>
                </a:solidFill>
                <a:effectLst/>
                <a:latin typeface="charter"/>
              </a:rPr>
              <a:t>four </a:t>
            </a:r>
            <a:r>
              <a:rPr lang="en-US" b="0" i="0" dirty="0">
                <a:solidFill>
                  <a:srgbClr val="292929"/>
                </a:solidFill>
                <a:effectLst/>
                <a:latin typeface="charter"/>
              </a:rPr>
              <a:t>types:</a:t>
            </a:r>
          </a:p>
          <a:p>
            <a:pPr algn="l">
              <a:buFont typeface="+mj-lt"/>
              <a:buAutoNum type="arabicPeriod"/>
            </a:pPr>
            <a:r>
              <a:rPr lang="en-US" b="1" i="0" dirty="0">
                <a:solidFill>
                  <a:srgbClr val="292929"/>
                </a:solidFill>
                <a:effectLst/>
                <a:latin typeface="charter"/>
              </a:rPr>
              <a:t>Sequential Data</a:t>
            </a:r>
            <a:endParaRPr lang="en-US" b="0" i="0" dirty="0">
              <a:solidFill>
                <a:srgbClr val="292929"/>
              </a:solidFill>
              <a:effectLst/>
              <a:latin typeface="charter"/>
            </a:endParaRPr>
          </a:p>
          <a:p>
            <a:pPr algn="l">
              <a:buFont typeface="+mj-lt"/>
              <a:buAutoNum type="arabicPeriod"/>
            </a:pPr>
            <a:r>
              <a:rPr lang="en-US" b="1" i="0" dirty="0">
                <a:solidFill>
                  <a:srgbClr val="292929"/>
                </a:solidFill>
                <a:effectLst/>
                <a:latin typeface="charter"/>
              </a:rPr>
              <a:t>Sequence Data</a:t>
            </a:r>
          </a:p>
          <a:p>
            <a:pPr algn="l">
              <a:buFont typeface="+mj-lt"/>
              <a:buAutoNum type="arabicPeriod"/>
            </a:pPr>
            <a:r>
              <a:rPr lang="en-US" b="1" i="0" dirty="0">
                <a:solidFill>
                  <a:srgbClr val="292929"/>
                </a:solidFill>
                <a:effectLst/>
                <a:latin typeface="charter"/>
              </a:rPr>
              <a:t>Time Series Data</a:t>
            </a:r>
            <a:endParaRPr lang="en-US" b="0" i="0" dirty="0">
              <a:solidFill>
                <a:srgbClr val="292929"/>
              </a:solidFill>
              <a:effectLst/>
              <a:latin typeface="charter"/>
            </a:endParaRPr>
          </a:p>
          <a:p>
            <a:pPr algn="l">
              <a:buFont typeface="+mj-lt"/>
              <a:buAutoNum type="arabicPeriod"/>
            </a:pPr>
            <a:r>
              <a:rPr lang="en-US" b="1" i="0" dirty="0">
                <a:solidFill>
                  <a:srgbClr val="292929"/>
                </a:solidFill>
                <a:effectLst/>
                <a:latin typeface="charter"/>
              </a:rPr>
              <a:t>Spatial Data</a:t>
            </a:r>
            <a:r>
              <a:rPr lang="en-US" b="0" i="0" dirty="0">
                <a:solidFill>
                  <a:srgbClr val="292929"/>
                </a:solidFill>
                <a:effectLst/>
                <a:latin typeface="charter"/>
              </a:rPr>
              <a:t> </a:t>
            </a:r>
            <a:endParaRPr lang="en-IN" dirty="0"/>
          </a:p>
        </p:txBody>
      </p:sp>
    </p:spTree>
    <p:extLst>
      <p:ext uri="{BB962C8B-B14F-4D97-AF65-F5344CB8AC3E}">
        <p14:creationId xmlns:p14="http://schemas.microsoft.com/office/powerpoint/2010/main" val="1991300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B7F685-714F-4FE2-A57D-9ED8BA269EF1}"/>
              </a:ext>
            </a:extLst>
          </p:cNvPr>
          <p:cNvSpPr>
            <a:spLocks noGrp="1"/>
          </p:cNvSpPr>
          <p:nvPr>
            <p:ph type="title"/>
          </p:nvPr>
        </p:nvSpPr>
        <p:spPr/>
        <p:txBody>
          <a:bodyPr>
            <a:normAutofit fontScale="90000"/>
          </a:bodyPr>
          <a:lstStyle/>
          <a:p>
            <a:r>
              <a:rPr lang="en-US" b="1" i="0" dirty="0">
                <a:solidFill>
                  <a:srgbClr val="292929"/>
                </a:solidFill>
                <a:effectLst/>
                <a:latin typeface="charter"/>
              </a:rPr>
              <a:t>Sequential Data(Sequential Transaction Data)</a:t>
            </a:r>
            <a:endParaRPr lang="en-IN" dirty="0"/>
          </a:p>
        </p:txBody>
      </p:sp>
      <p:sp>
        <p:nvSpPr>
          <p:cNvPr id="3" name="Content Placeholder 2">
            <a:extLst>
              <a:ext uri="{FF2B5EF4-FFF2-40B4-BE49-F238E27FC236}">
                <a16:creationId xmlns:a16="http://schemas.microsoft.com/office/drawing/2014/main" xmlns="" id="{6DAB8FB3-F5DB-41E8-97D8-1903F0351887}"/>
              </a:ext>
            </a:extLst>
          </p:cNvPr>
          <p:cNvSpPr>
            <a:spLocks noGrp="1"/>
          </p:cNvSpPr>
          <p:nvPr>
            <p:ph idx="1"/>
          </p:nvPr>
        </p:nvSpPr>
        <p:spPr>
          <a:xfrm>
            <a:off x="742950" y="1825625"/>
            <a:ext cx="6457950" cy="4351338"/>
          </a:xfrm>
        </p:spPr>
        <p:txBody>
          <a:bodyPr>
            <a:normAutofit/>
          </a:bodyPr>
          <a:lstStyle/>
          <a:p>
            <a:r>
              <a:rPr lang="en-US" b="0" i="0" dirty="0">
                <a:solidFill>
                  <a:srgbClr val="292929"/>
                </a:solidFill>
                <a:effectLst/>
                <a:latin typeface="charter"/>
              </a:rPr>
              <a:t>Also referred to as </a:t>
            </a:r>
            <a:r>
              <a:rPr lang="en-US" b="1" i="0" dirty="0">
                <a:solidFill>
                  <a:srgbClr val="292929"/>
                </a:solidFill>
                <a:effectLst/>
                <a:latin typeface="charter"/>
              </a:rPr>
              <a:t>temporal</a:t>
            </a:r>
            <a:r>
              <a:rPr lang="en-US" b="0" i="0" dirty="0">
                <a:solidFill>
                  <a:srgbClr val="292929"/>
                </a:solidFill>
                <a:effectLst/>
                <a:latin typeface="charter"/>
              </a:rPr>
              <a:t> data.</a:t>
            </a:r>
          </a:p>
          <a:p>
            <a:r>
              <a:rPr lang="en-US" b="0" i="0" dirty="0">
                <a:solidFill>
                  <a:srgbClr val="292929"/>
                </a:solidFill>
                <a:effectLst/>
                <a:latin typeface="charter"/>
              </a:rPr>
              <a:t>It can be thought of as an extension of record data, </a:t>
            </a:r>
          </a:p>
          <a:p>
            <a:r>
              <a:rPr lang="en-US" b="0" i="0" dirty="0">
                <a:solidFill>
                  <a:srgbClr val="292929"/>
                </a:solidFill>
                <a:effectLst/>
                <a:latin typeface="charter"/>
              </a:rPr>
              <a:t>where each record has a time associated with it.</a:t>
            </a:r>
          </a:p>
          <a:p>
            <a:r>
              <a:rPr lang="en-US" b="0" i="0" dirty="0">
                <a:solidFill>
                  <a:srgbClr val="292929"/>
                </a:solidFill>
                <a:effectLst/>
                <a:latin typeface="charter"/>
              </a:rPr>
              <a:t> Example :</a:t>
            </a:r>
          </a:p>
          <a:p>
            <a:pPr marL="0" indent="0">
              <a:buNone/>
            </a:pPr>
            <a:r>
              <a:rPr lang="en-US" b="0" i="0" dirty="0">
                <a:solidFill>
                  <a:srgbClr val="292929"/>
                </a:solidFill>
                <a:effectLst/>
                <a:latin typeface="charter"/>
              </a:rPr>
              <a:t>Consider a retail transaction data set that also stores the time at which the transaction took place</a:t>
            </a:r>
          </a:p>
          <a:p>
            <a:endParaRPr lang="en-IN" dirty="0"/>
          </a:p>
        </p:txBody>
      </p:sp>
      <p:pic>
        <p:nvPicPr>
          <p:cNvPr id="5" name="Picture 4">
            <a:extLst>
              <a:ext uri="{FF2B5EF4-FFF2-40B4-BE49-F238E27FC236}">
                <a16:creationId xmlns:a16="http://schemas.microsoft.com/office/drawing/2014/main" xmlns="" id="{C76B009E-B58F-49CB-85BF-5BB147D3CC3C}"/>
              </a:ext>
            </a:extLst>
          </p:cNvPr>
          <p:cNvPicPr>
            <a:picLocks noChangeAspect="1"/>
          </p:cNvPicPr>
          <p:nvPr/>
        </p:nvPicPr>
        <p:blipFill>
          <a:blip r:embed="rId2"/>
          <a:stretch>
            <a:fillRect/>
          </a:stretch>
        </p:blipFill>
        <p:spPr>
          <a:xfrm>
            <a:off x="7105891" y="1690687"/>
            <a:ext cx="4752734" cy="4129087"/>
          </a:xfrm>
          <a:prstGeom prst="rect">
            <a:avLst/>
          </a:prstGeom>
        </p:spPr>
      </p:pic>
    </p:spTree>
    <p:extLst>
      <p:ext uri="{BB962C8B-B14F-4D97-AF65-F5344CB8AC3E}">
        <p14:creationId xmlns:p14="http://schemas.microsoft.com/office/powerpoint/2010/main" val="1686258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001FD1-6A43-4172-BA04-74952499DCEE}"/>
              </a:ext>
            </a:extLst>
          </p:cNvPr>
          <p:cNvSpPr>
            <a:spLocks noGrp="1"/>
          </p:cNvSpPr>
          <p:nvPr>
            <p:ph type="title"/>
          </p:nvPr>
        </p:nvSpPr>
        <p:spPr/>
        <p:txBody>
          <a:bodyPr>
            <a:normAutofit fontScale="90000"/>
          </a:bodyPr>
          <a:lstStyle/>
          <a:p>
            <a:r>
              <a:rPr lang="en-US" b="1" i="0" dirty="0">
                <a:solidFill>
                  <a:srgbClr val="292929"/>
                </a:solidFill>
                <a:effectLst/>
                <a:latin typeface="charter"/>
              </a:rPr>
              <a:t>Sequence Data(e.g. Genomic Sequence data)</a:t>
            </a:r>
            <a:endParaRPr lang="en-IN" dirty="0"/>
          </a:p>
        </p:txBody>
      </p:sp>
      <p:sp>
        <p:nvSpPr>
          <p:cNvPr id="3" name="Content Placeholder 2">
            <a:extLst>
              <a:ext uri="{FF2B5EF4-FFF2-40B4-BE49-F238E27FC236}">
                <a16:creationId xmlns:a16="http://schemas.microsoft.com/office/drawing/2014/main" xmlns="" id="{D77C1646-5C7B-48EC-B0A1-7D70750C4EB3}"/>
              </a:ext>
            </a:extLst>
          </p:cNvPr>
          <p:cNvSpPr>
            <a:spLocks noGrp="1"/>
          </p:cNvSpPr>
          <p:nvPr>
            <p:ph idx="1"/>
          </p:nvPr>
        </p:nvSpPr>
        <p:spPr>
          <a:xfrm>
            <a:off x="838200" y="1825625"/>
            <a:ext cx="6276975" cy="4351338"/>
          </a:xfrm>
        </p:spPr>
        <p:txBody>
          <a:bodyPr>
            <a:normAutofit fontScale="92500" lnSpcReduction="10000"/>
          </a:bodyPr>
          <a:lstStyle/>
          <a:p>
            <a:r>
              <a:rPr lang="en-US" b="0" i="0" dirty="0">
                <a:solidFill>
                  <a:srgbClr val="292929"/>
                </a:solidFill>
                <a:effectLst/>
                <a:latin typeface="charter"/>
              </a:rPr>
              <a:t> Sequence data consists of a data set that is a sequence of individual entities, such as a sequence of words or letters.</a:t>
            </a:r>
          </a:p>
          <a:p>
            <a:r>
              <a:rPr lang="en-US" b="0" i="0" dirty="0">
                <a:solidFill>
                  <a:srgbClr val="292929"/>
                </a:solidFill>
                <a:effectLst/>
                <a:latin typeface="charter"/>
              </a:rPr>
              <a:t> It is quite similar to sequential data, except that there are no time stamps; instead, there are positions in an ordered sequence.</a:t>
            </a:r>
          </a:p>
          <a:p>
            <a:r>
              <a:rPr lang="en-US" b="0" i="0" dirty="0">
                <a:solidFill>
                  <a:srgbClr val="292929"/>
                </a:solidFill>
                <a:effectLst/>
                <a:latin typeface="charter"/>
              </a:rPr>
              <a:t> For example, the genetic information of plants and animals can be represented in the form of sequences of nucleotides that are known as genes.</a:t>
            </a:r>
            <a:endParaRPr lang="en-IN" dirty="0"/>
          </a:p>
        </p:txBody>
      </p:sp>
      <p:pic>
        <p:nvPicPr>
          <p:cNvPr id="5" name="Picture 4">
            <a:extLst>
              <a:ext uri="{FF2B5EF4-FFF2-40B4-BE49-F238E27FC236}">
                <a16:creationId xmlns:a16="http://schemas.microsoft.com/office/drawing/2014/main" xmlns="" id="{C4A45148-A6B2-420C-8B36-061B00584D2D}"/>
              </a:ext>
            </a:extLst>
          </p:cNvPr>
          <p:cNvPicPr>
            <a:picLocks noChangeAspect="1"/>
          </p:cNvPicPr>
          <p:nvPr/>
        </p:nvPicPr>
        <p:blipFill>
          <a:blip r:embed="rId2"/>
          <a:stretch>
            <a:fillRect/>
          </a:stretch>
        </p:blipFill>
        <p:spPr>
          <a:xfrm>
            <a:off x="7115175" y="1690687"/>
            <a:ext cx="4991100" cy="4351337"/>
          </a:xfrm>
          <a:prstGeom prst="rect">
            <a:avLst/>
          </a:prstGeom>
        </p:spPr>
      </p:pic>
    </p:spTree>
    <p:extLst>
      <p:ext uri="{BB962C8B-B14F-4D97-AF65-F5344CB8AC3E}">
        <p14:creationId xmlns:p14="http://schemas.microsoft.com/office/powerpoint/2010/main" val="1291475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19F383-21B4-40DF-AE16-64B0A8328117}"/>
              </a:ext>
            </a:extLst>
          </p:cNvPr>
          <p:cNvSpPr>
            <a:spLocks noGrp="1"/>
          </p:cNvSpPr>
          <p:nvPr>
            <p:ph type="title"/>
          </p:nvPr>
        </p:nvSpPr>
        <p:spPr/>
        <p:txBody>
          <a:bodyPr/>
          <a:lstStyle/>
          <a:p>
            <a:r>
              <a:rPr lang="en-US" b="1" i="0" dirty="0">
                <a:solidFill>
                  <a:srgbClr val="292929"/>
                </a:solidFill>
                <a:effectLst/>
                <a:latin typeface="charter"/>
              </a:rPr>
              <a:t>Time Series Data</a:t>
            </a:r>
            <a:endParaRPr lang="en-IN" dirty="0"/>
          </a:p>
        </p:txBody>
      </p:sp>
      <p:sp>
        <p:nvSpPr>
          <p:cNvPr id="3" name="Content Placeholder 2">
            <a:extLst>
              <a:ext uri="{FF2B5EF4-FFF2-40B4-BE49-F238E27FC236}">
                <a16:creationId xmlns:a16="http://schemas.microsoft.com/office/drawing/2014/main" xmlns="" id="{63B78FEB-C857-4A5B-9AE5-D5A5D2F2AD35}"/>
              </a:ext>
            </a:extLst>
          </p:cNvPr>
          <p:cNvSpPr>
            <a:spLocks noGrp="1"/>
          </p:cNvSpPr>
          <p:nvPr>
            <p:ph idx="1"/>
          </p:nvPr>
        </p:nvSpPr>
        <p:spPr>
          <a:xfrm>
            <a:off x="838200" y="1825625"/>
            <a:ext cx="5257800" cy="4351338"/>
          </a:xfrm>
        </p:spPr>
        <p:txBody>
          <a:bodyPr>
            <a:normAutofit/>
          </a:bodyPr>
          <a:lstStyle/>
          <a:p>
            <a:r>
              <a:rPr lang="en-US" b="0" i="0" dirty="0">
                <a:solidFill>
                  <a:srgbClr val="292929"/>
                </a:solidFill>
                <a:effectLst/>
                <a:latin typeface="charter"/>
              </a:rPr>
              <a:t>Its  a special type of sequential data .</a:t>
            </a:r>
          </a:p>
          <a:p>
            <a:r>
              <a:rPr lang="en-US" dirty="0">
                <a:solidFill>
                  <a:srgbClr val="292929"/>
                </a:solidFill>
                <a:latin typeface="charter"/>
              </a:rPr>
              <a:t>R</a:t>
            </a:r>
            <a:r>
              <a:rPr lang="en-US" b="0" i="0" dirty="0">
                <a:solidFill>
                  <a:srgbClr val="292929"/>
                </a:solidFill>
                <a:effectLst/>
                <a:latin typeface="charter"/>
              </a:rPr>
              <a:t>ecord is a time series, i.e., a series of measurements taken over time.</a:t>
            </a:r>
          </a:p>
          <a:p>
            <a:r>
              <a:rPr lang="en-US" b="0" i="0" dirty="0">
                <a:solidFill>
                  <a:srgbClr val="292929"/>
                </a:solidFill>
                <a:effectLst/>
                <a:latin typeface="charter"/>
              </a:rPr>
              <a:t> For example:  a financial data set might contain objects that are time series of the daily prices of various stocks.</a:t>
            </a:r>
          </a:p>
          <a:p>
            <a:endParaRPr lang="en-IN" dirty="0"/>
          </a:p>
        </p:txBody>
      </p:sp>
      <p:pic>
        <p:nvPicPr>
          <p:cNvPr id="5" name="Picture 4">
            <a:extLst>
              <a:ext uri="{FF2B5EF4-FFF2-40B4-BE49-F238E27FC236}">
                <a16:creationId xmlns:a16="http://schemas.microsoft.com/office/drawing/2014/main" xmlns="" id="{9C795E8E-7C79-47E6-94D4-54D087DFED16}"/>
              </a:ext>
            </a:extLst>
          </p:cNvPr>
          <p:cNvPicPr>
            <a:picLocks noChangeAspect="1"/>
          </p:cNvPicPr>
          <p:nvPr/>
        </p:nvPicPr>
        <p:blipFill>
          <a:blip r:embed="rId2"/>
          <a:stretch>
            <a:fillRect/>
          </a:stretch>
        </p:blipFill>
        <p:spPr>
          <a:xfrm>
            <a:off x="5934074" y="1690688"/>
            <a:ext cx="6257925" cy="4233862"/>
          </a:xfrm>
          <a:prstGeom prst="rect">
            <a:avLst/>
          </a:prstGeom>
        </p:spPr>
      </p:pic>
    </p:spTree>
    <p:extLst>
      <p:ext uri="{BB962C8B-B14F-4D97-AF65-F5344CB8AC3E}">
        <p14:creationId xmlns:p14="http://schemas.microsoft.com/office/powerpoint/2010/main" val="35976927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0814C2-6825-441C-8632-5FDFC75CA1C7}"/>
              </a:ext>
            </a:extLst>
          </p:cNvPr>
          <p:cNvSpPr>
            <a:spLocks noGrp="1"/>
          </p:cNvSpPr>
          <p:nvPr>
            <p:ph type="title"/>
          </p:nvPr>
        </p:nvSpPr>
        <p:spPr>
          <a:xfrm>
            <a:off x="838200" y="317500"/>
            <a:ext cx="10515600" cy="1325563"/>
          </a:xfrm>
        </p:spPr>
        <p:txBody>
          <a:bodyPr/>
          <a:lstStyle/>
          <a:p>
            <a:r>
              <a:rPr lang="en-US" b="1" i="0" dirty="0">
                <a:solidFill>
                  <a:srgbClr val="292929"/>
                </a:solidFill>
                <a:effectLst/>
                <a:latin typeface="charter"/>
              </a:rPr>
              <a:t>Spatial Data</a:t>
            </a:r>
            <a:endParaRPr lang="en-IN" dirty="0"/>
          </a:p>
        </p:txBody>
      </p:sp>
      <p:sp>
        <p:nvSpPr>
          <p:cNvPr id="3" name="Content Placeholder 2">
            <a:extLst>
              <a:ext uri="{FF2B5EF4-FFF2-40B4-BE49-F238E27FC236}">
                <a16:creationId xmlns:a16="http://schemas.microsoft.com/office/drawing/2014/main" xmlns="" id="{4BB17C73-B5E7-4618-A78C-49040945F4C2}"/>
              </a:ext>
            </a:extLst>
          </p:cNvPr>
          <p:cNvSpPr>
            <a:spLocks noGrp="1"/>
          </p:cNvSpPr>
          <p:nvPr>
            <p:ph idx="1"/>
          </p:nvPr>
        </p:nvSpPr>
        <p:spPr>
          <a:xfrm>
            <a:off x="838200" y="1825625"/>
            <a:ext cx="5438775" cy="4351338"/>
          </a:xfrm>
        </p:spPr>
        <p:txBody>
          <a:bodyPr>
            <a:normAutofit/>
          </a:bodyPr>
          <a:lstStyle/>
          <a:p>
            <a:r>
              <a:rPr lang="en-US" b="0" i="0" dirty="0">
                <a:solidFill>
                  <a:srgbClr val="292929"/>
                </a:solidFill>
                <a:effectLst/>
                <a:latin typeface="charter"/>
              </a:rPr>
              <a:t>Some objects have spatial attributes, such as positions or areas, as well as other types of attributes. </a:t>
            </a:r>
          </a:p>
          <a:p>
            <a:r>
              <a:rPr lang="en-US" b="0" i="0" dirty="0">
                <a:solidFill>
                  <a:srgbClr val="292929"/>
                </a:solidFill>
                <a:effectLst/>
                <a:latin typeface="charter"/>
              </a:rPr>
              <a:t>An example of spatial data is weather data (precipitation, temperature, pressure) that is collected for a variety of geographical locations.</a:t>
            </a:r>
          </a:p>
          <a:p>
            <a:endParaRPr lang="en-IN" dirty="0"/>
          </a:p>
        </p:txBody>
      </p:sp>
      <p:pic>
        <p:nvPicPr>
          <p:cNvPr id="5" name="Picture 4">
            <a:extLst>
              <a:ext uri="{FF2B5EF4-FFF2-40B4-BE49-F238E27FC236}">
                <a16:creationId xmlns:a16="http://schemas.microsoft.com/office/drawing/2014/main" xmlns="" id="{07ABF0C7-E99C-4004-9F0C-BAEEB783A264}"/>
              </a:ext>
            </a:extLst>
          </p:cNvPr>
          <p:cNvPicPr>
            <a:picLocks noChangeAspect="1"/>
          </p:cNvPicPr>
          <p:nvPr/>
        </p:nvPicPr>
        <p:blipFill>
          <a:blip r:embed="rId2"/>
          <a:stretch>
            <a:fillRect/>
          </a:stretch>
        </p:blipFill>
        <p:spPr>
          <a:xfrm>
            <a:off x="5619750" y="1523999"/>
            <a:ext cx="6172200" cy="4257675"/>
          </a:xfrm>
          <a:prstGeom prst="rect">
            <a:avLst/>
          </a:prstGeom>
        </p:spPr>
      </p:pic>
    </p:spTree>
    <p:extLst>
      <p:ext uri="{BB962C8B-B14F-4D97-AF65-F5344CB8AC3E}">
        <p14:creationId xmlns:p14="http://schemas.microsoft.com/office/powerpoint/2010/main" val="4016479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600DFD-CF31-4DEC-8E3F-3DE1B2B5AB1D}"/>
              </a:ext>
            </a:extLst>
          </p:cNvPr>
          <p:cNvSpPr>
            <a:spLocks noGrp="1"/>
          </p:cNvSpPr>
          <p:nvPr>
            <p:ph type="title"/>
          </p:nvPr>
        </p:nvSpPr>
        <p:spPr/>
        <p:txBody>
          <a:bodyPr/>
          <a:lstStyle/>
          <a:p>
            <a:r>
              <a:rPr lang="en-US" dirty="0"/>
              <a:t>Non Record Based Data</a:t>
            </a:r>
            <a:endParaRPr lang="en-IN" dirty="0"/>
          </a:p>
        </p:txBody>
      </p:sp>
      <p:sp>
        <p:nvSpPr>
          <p:cNvPr id="3" name="Content Placeholder 2">
            <a:extLst>
              <a:ext uri="{FF2B5EF4-FFF2-40B4-BE49-F238E27FC236}">
                <a16:creationId xmlns:a16="http://schemas.microsoft.com/office/drawing/2014/main" xmlns="" id="{A2BA70F9-247C-4982-8FDA-FE9A5F6E2296}"/>
              </a:ext>
            </a:extLst>
          </p:cNvPr>
          <p:cNvSpPr>
            <a:spLocks noGrp="1"/>
          </p:cNvSpPr>
          <p:nvPr>
            <p:ph idx="1"/>
          </p:nvPr>
        </p:nvSpPr>
        <p:spPr/>
        <p:txBody>
          <a:bodyPr/>
          <a:lstStyle/>
          <a:p>
            <a:r>
              <a:rPr lang="en-US" dirty="0"/>
              <a:t>Example Benzene Ring-Substructure of atoms/molecules</a:t>
            </a:r>
          </a:p>
          <a:p>
            <a:r>
              <a:rPr lang="en-US" dirty="0"/>
              <a:t>Not Capture all  the information in the data</a:t>
            </a:r>
          </a:p>
          <a:p>
            <a:r>
              <a:rPr lang="en-US" dirty="0"/>
              <a:t>Such data –data matrix where rows-locations and columns time</a:t>
            </a:r>
          </a:p>
          <a:p>
            <a:endParaRPr lang="en-IN" dirty="0"/>
          </a:p>
        </p:txBody>
      </p:sp>
    </p:spTree>
    <p:extLst>
      <p:ext uri="{BB962C8B-B14F-4D97-AF65-F5344CB8AC3E}">
        <p14:creationId xmlns:p14="http://schemas.microsoft.com/office/powerpoint/2010/main" val="2524279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1837" y="646276"/>
            <a:ext cx="10928839" cy="3831818"/>
          </a:xfrm>
          <a:prstGeom prst="rect">
            <a:avLst/>
          </a:prstGeom>
        </p:spPr>
        <p:txBody>
          <a:bodyPr wrap="square">
            <a:spAutoFit/>
          </a:bodyPr>
          <a:lstStyle/>
          <a:p>
            <a:pPr>
              <a:lnSpc>
                <a:spcPct val="150000"/>
              </a:lnSpc>
            </a:pPr>
            <a:r>
              <a:rPr lang="en-US" dirty="0" smtClean="0"/>
              <a:t>In </a:t>
            </a:r>
            <a:r>
              <a:rPr lang="en-US" dirty="0"/>
              <a:t>data science and big data you’ll come across many different types of data, and each of them tends to </a:t>
            </a:r>
            <a:r>
              <a:rPr lang="en-US" dirty="0" smtClean="0"/>
              <a:t>require different </a:t>
            </a:r>
            <a:r>
              <a:rPr lang="en-US" dirty="0"/>
              <a:t>tools and techniques. The main categories of data are these:</a:t>
            </a:r>
          </a:p>
          <a:p>
            <a:pPr lvl="1">
              <a:lnSpc>
                <a:spcPct val="150000"/>
              </a:lnSpc>
            </a:pPr>
            <a:r>
              <a:rPr lang="en-US" dirty="0"/>
              <a:t> Structured</a:t>
            </a:r>
          </a:p>
          <a:p>
            <a:pPr lvl="1">
              <a:lnSpc>
                <a:spcPct val="150000"/>
              </a:lnSpc>
            </a:pPr>
            <a:r>
              <a:rPr lang="en-US" dirty="0"/>
              <a:t> Unstructured</a:t>
            </a:r>
          </a:p>
          <a:p>
            <a:pPr lvl="1">
              <a:lnSpc>
                <a:spcPct val="150000"/>
              </a:lnSpc>
            </a:pPr>
            <a:r>
              <a:rPr lang="en-US" dirty="0"/>
              <a:t> Natural language</a:t>
            </a:r>
          </a:p>
          <a:p>
            <a:pPr lvl="1">
              <a:lnSpc>
                <a:spcPct val="150000"/>
              </a:lnSpc>
            </a:pPr>
            <a:r>
              <a:rPr lang="en-US" dirty="0"/>
              <a:t> Machine-generated</a:t>
            </a:r>
          </a:p>
          <a:p>
            <a:pPr lvl="1">
              <a:lnSpc>
                <a:spcPct val="150000"/>
              </a:lnSpc>
            </a:pPr>
            <a:r>
              <a:rPr lang="en-US" dirty="0"/>
              <a:t> Graph-based</a:t>
            </a:r>
          </a:p>
          <a:p>
            <a:pPr lvl="1">
              <a:lnSpc>
                <a:spcPct val="150000"/>
              </a:lnSpc>
            </a:pPr>
            <a:r>
              <a:rPr lang="en-US" dirty="0"/>
              <a:t> Audio, video, and images</a:t>
            </a:r>
          </a:p>
          <a:p>
            <a:pPr lvl="1">
              <a:lnSpc>
                <a:spcPct val="150000"/>
              </a:lnSpc>
            </a:pPr>
            <a:r>
              <a:rPr lang="en-US" dirty="0"/>
              <a:t> Streaming</a:t>
            </a:r>
            <a:endParaRPr lang="en-IN" dirty="0"/>
          </a:p>
        </p:txBody>
      </p:sp>
      <p:sp>
        <p:nvSpPr>
          <p:cNvPr id="3" name="Rectangle 2"/>
          <p:cNvSpPr/>
          <p:nvPr/>
        </p:nvSpPr>
        <p:spPr>
          <a:xfrm>
            <a:off x="4878501" y="184611"/>
            <a:ext cx="2268570" cy="461665"/>
          </a:xfrm>
          <a:prstGeom prst="rect">
            <a:avLst/>
          </a:prstGeom>
        </p:spPr>
        <p:txBody>
          <a:bodyPr wrap="none">
            <a:spAutoFit/>
          </a:bodyPr>
          <a:lstStyle/>
          <a:p>
            <a:r>
              <a:rPr lang="en-US" sz="2400" b="1" dirty="0"/>
              <a:t>Facets of data</a:t>
            </a:r>
          </a:p>
        </p:txBody>
      </p:sp>
    </p:spTree>
    <p:extLst>
      <p:ext uri="{BB962C8B-B14F-4D97-AF65-F5344CB8AC3E}">
        <p14:creationId xmlns:p14="http://schemas.microsoft.com/office/powerpoint/2010/main" val="3469319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DF541A-1B0D-4019-ACD9-B3D0EE8F4395}"/>
              </a:ext>
            </a:extLst>
          </p:cNvPr>
          <p:cNvSpPr>
            <a:spLocks noGrp="1"/>
          </p:cNvSpPr>
          <p:nvPr>
            <p:ph type="title"/>
          </p:nvPr>
        </p:nvSpPr>
        <p:spPr/>
        <p:txBody>
          <a:bodyPr/>
          <a:lstStyle/>
          <a:p>
            <a:r>
              <a:rPr lang="en-US" dirty="0"/>
              <a:t>Data Quality</a:t>
            </a:r>
            <a:endParaRPr lang="en-IN" dirty="0"/>
          </a:p>
        </p:txBody>
      </p:sp>
      <p:sp>
        <p:nvSpPr>
          <p:cNvPr id="3" name="Content Placeholder 2">
            <a:extLst>
              <a:ext uri="{FF2B5EF4-FFF2-40B4-BE49-F238E27FC236}">
                <a16:creationId xmlns:a16="http://schemas.microsoft.com/office/drawing/2014/main" xmlns="" id="{9056AE2B-B4CC-4D25-A00A-20E24C3FD13A}"/>
              </a:ext>
            </a:extLst>
          </p:cNvPr>
          <p:cNvSpPr>
            <a:spLocks noGrp="1"/>
          </p:cNvSpPr>
          <p:nvPr>
            <p:ph idx="1"/>
          </p:nvPr>
        </p:nvSpPr>
        <p:spPr>
          <a:xfrm>
            <a:off x="838200" y="1543050"/>
            <a:ext cx="10515600" cy="4633913"/>
          </a:xfrm>
        </p:spPr>
        <p:txBody>
          <a:bodyPr>
            <a:normAutofit fontScale="85000" lnSpcReduction="20000"/>
          </a:bodyPr>
          <a:lstStyle/>
          <a:p>
            <a:pPr algn="l"/>
            <a:r>
              <a:rPr lang="en-US" b="0" i="0" dirty="0">
                <a:solidFill>
                  <a:srgbClr val="111111"/>
                </a:solidFill>
                <a:effectLst/>
                <a:latin typeface="Precisely Demi"/>
              </a:rPr>
              <a:t>It refers to the ability of a data set to serve whichever need a company hopes to use it for. </a:t>
            </a:r>
          </a:p>
          <a:p>
            <a:pPr algn="l"/>
            <a:r>
              <a:rPr lang="en-US" b="0" i="0" dirty="0">
                <a:solidFill>
                  <a:srgbClr val="111111"/>
                </a:solidFill>
                <a:effectLst/>
                <a:latin typeface="Precisely Demi"/>
              </a:rPr>
              <a:t>That need </a:t>
            </a:r>
          </a:p>
          <a:p>
            <a:pPr lvl="1"/>
            <a:r>
              <a:rPr lang="en-US" b="0" i="0" dirty="0">
                <a:solidFill>
                  <a:srgbClr val="111111"/>
                </a:solidFill>
                <a:effectLst/>
                <a:latin typeface="Precisely Demi"/>
              </a:rPr>
              <a:t>could be sending marketing materials to customers. </a:t>
            </a:r>
          </a:p>
          <a:p>
            <a:pPr lvl="1"/>
            <a:r>
              <a:rPr lang="en-US" b="0" i="0" dirty="0">
                <a:solidFill>
                  <a:srgbClr val="111111"/>
                </a:solidFill>
                <a:effectLst/>
                <a:latin typeface="Precisely Demi"/>
              </a:rPr>
              <a:t> could be studying the market to plan a new product feature.</a:t>
            </a:r>
          </a:p>
          <a:p>
            <a:pPr lvl="1"/>
            <a:r>
              <a:rPr lang="en-US" b="0" i="0" dirty="0">
                <a:solidFill>
                  <a:srgbClr val="111111"/>
                </a:solidFill>
                <a:effectLst/>
                <a:latin typeface="Precisely Demi"/>
              </a:rPr>
              <a:t>Could be maintaining a database of customer data for help with product support services</a:t>
            </a:r>
          </a:p>
          <a:p>
            <a:pPr lvl="1"/>
            <a:r>
              <a:rPr lang="en-US" dirty="0">
                <a:solidFill>
                  <a:srgbClr val="111111"/>
                </a:solidFill>
                <a:latin typeface="Precisely Demi"/>
              </a:rPr>
              <a:t>Could</a:t>
            </a:r>
            <a:r>
              <a:rPr lang="en-US" b="0" i="0" dirty="0">
                <a:solidFill>
                  <a:srgbClr val="111111"/>
                </a:solidFill>
                <a:effectLst/>
                <a:latin typeface="Precisely Demi"/>
              </a:rPr>
              <a:t> any number of other goals.</a:t>
            </a:r>
          </a:p>
          <a:p>
            <a:pPr algn="l"/>
            <a:r>
              <a:rPr lang="en-US" b="0" i="0" dirty="0">
                <a:solidFill>
                  <a:srgbClr val="111111"/>
                </a:solidFill>
                <a:effectLst/>
                <a:latin typeface="Precisely Demi"/>
              </a:rPr>
              <a:t>No matter what the exact use case for your data, data quality is important.</a:t>
            </a:r>
          </a:p>
          <a:p>
            <a:pPr algn="l"/>
            <a:r>
              <a:rPr lang="en-US" b="0" i="0" dirty="0">
                <a:solidFill>
                  <a:srgbClr val="111111"/>
                </a:solidFill>
                <a:effectLst/>
                <a:latin typeface="Precisely Demi"/>
              </a:rPr>
              <a:t>Without it, the data can’t fulfill its intended purpose.</a:t>
            </a:r>
          </a:p>
          <a:p>
            <a:pPr algn="l"/>
            <a:r>
              <a:rPr lang="en-US" b="0" i="0" dirty="0">
                <a:solidFill>
                  <a:srgbClr val="111111"/>
                </a:solidFill>
                <a:effectLst/>
                <a:latin typeface="Precisely Demi"/>
              </a:rPr>
              <a:t> Errors within a database of addresses would prevent you from using the data to reach customers effectively.</a:t>
            </a:r>
          </a:p>
          <a:p>
            <a:pPr algn="l"/>
            <a:r>
              <a:rPr lang="en-US" b="0" i="0" dirty="0">
                <a:solidFill>
                  <a:srgbClr val="111111"/>
                </a:solidFill>
                <a:effectLst/>
                <a:latin typeface="Precisely Demi"/>
              </a:rPr>
              <a:t> A database of phone numbers that doesn’t always include area codes for each entry falls short of providing the information you need to put the data to use in many situations.</a:t>
            </a:r>
          </a:p>
          <a:p>
            <a:pPr marL="0" indent="0" algn="l">
              <a:buNone/>
            </a:pPr>
            <a:endParaRPr lang="en-US" b="0" i="0" dirty="0">
              <a:solidFill>
                <a:srgbClr val="111111"/>
              </a:solidFill>
              <a:effectLst/>
              <a:latin typeface="Precisely Demi"/>
            </a:endParaRPr>
          </a:p>
          <a:p>
            <a:endParaRPr lang="en-IN" dirty="0"/>
          </a:p>
        </p:txBody>
      </p:sp>
    </p:spTree>
    <p:extLst>
      <p:ext uri="{BB962C8B-B14F-4D97-AF65-F5344CB8AC3E}">
        <p14:creationId xmlns:p14="http://schemas.microsoft.com/office/powerpoint/2010/main" val="20566051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9FB8A9-EFE8-4F5B-B285-68E80FF7309A}"/>
              </a:ext>
            </a:extLst>
          </p:cNvPr>
          <p:cNvSpPr>
            <a:spLocks noGrp="1"/>
          </p:cNvSpPr>
          <p:nvPr>
            <p:ph type="title"/>
          </p:nvPr>
        </p:nvSpPr>
        <p:spPr/>
        <p:txBody>
          <a:bodyPr>
            <a:normAutofit fontScale="90000"/>
          </a:bodyPr>
          <a:lstStyle/>
          <a:p>
            <a:r>
              <a:rPr lang="en-US" b="0" i="0" dirty="0">
                <a:solidFill>
                  <a:srgbClr val="111111"/>
                </a:solidFill>
                <a:effectLst/>
                <a:latin typeface="Precisely Demi"/>
              </a:rPr>
              <a:t>Common causes of data quality problems</a:t>
            </a:r>
            <a:br>
              <a:rPr lang="en-US" b="0" i="0" dirty="0">
                <a:solidFill>
                  <a:srgbClr val="111111"/>
                </a:solidFill>
                <a:effectLst/>
                <a:latin typeface="Precisely Demi"/>
              </a:rPr>
            </a:br>
            <a:endParaRPr lang="en-IN" dirty="0"/>
          </a:p>
        </p:txBody>
      </p:sp>
      <p:sp>
        <p:nvSpPr>
          <p:cNvPr id="3" name="Content Placeholder 2">
            <a:extLst>
              <a:ext uri="{FF2B5EF4-FFF2-40B4-BE49-F238E27FC236}">
                <a16:creationId xmlns:a16="http://schemas.microsoft.com/office/drawing/2014/main" xmlns="" id="{A5CDCBC2-C473-4CBB-9B80-7109BC5F6C31}"/>
              </a:ext>
            </a:extLst>
          </p:cNvPr>
          <p:cNvSpPr>
            <a:spLocks noGrp="1"/>
          </p:cNvSpPr>
          <p:nvPr>
            <p:ph idx="1"/>
          </p:nvPr>
        </p:nvSpPr>
        <p:spPr/>
        <p:txBody>
          <a:bodyPr/>
          <a:lstStyle/>
          <a:p>
            <a:r>
              <a:rPr lang="en-US" dirty="0"/>
              <a:t>Manual Entry</a:t>
            </a:r>
          </a:p>
          <a:p>
            <a:r>
              <a:rPr lang="en-IN" b="0" i="0" dirty="0">
                <a:solidFill>
                  <a:srgbClr val="111111"/>
                </a:solidFill>
                <a:effectLst/>
                <a:latin typeface="Precisely Demi"/>
              </a:rPr>
              <a:t>OCR errors</a:t>
            </a:r>
          </a:p>
          <a:p>
            <a:r>
              <a:rPr lang="en-IN" b="0" i="0" dirty="0">
                <a:solidFill>
                  <a:srgbClr val="111111"/>
                </a:solidFill>
                <a:effectLst/>
                <a:latin typeface="Precisely Demi"/>
              </a:rPr>
              <a:t>Lack of complete information</a:t>
            </a:r>
          </a:p>
          <a:p>
            <a:r>
              <a:rPr lang="en-IN" b="0" i="0" dirty="0">
                <a:solidFill>
                  <a:srgbClr val="111111"/>
                </a:solidFill>
                <a:effectLst/>
                <a:latin typeface="Precisely Demi"/>
              </a:rPr>
              <a:t>Ambiguous data</a:t>
            </a:r>
          </a:p>
          <a:p>
            <a:r>
              <a:rPr lang="en-IN" b="0" i="0" dirty="0">
                <a:solidFill>
                  <a:srgbClr val="111111"/>
                </a:solidFill>
                <a:effectLst/>
                <a:latin typeface="Precisely Demi"/>
              </a:rPr>
              <a:t>Duplicate data</a:t>
            </a:r>
          </a:p>
          <a:p>
            <a:r>
              <a:rPr lang="en-IN" b="0" i="0" dirty="0">
                <a:solidFill>
                  <a:srgbClr val="111111"/>
                </a:solidFill>
                <a:effectLst/>
                <a:latin typeface="Precisely Demi"/>
              </a:rPr>
              <a:t>Data transformation errors</a:t>
            </a:r>
          </a:p>
          <a:p>
            <a:endParaRPr lang="en-IN" dirty="0"/>
          </a:p>
        </p:txBody>
      </p:sp>
    </p:spTree>
    <p:extLst>
      <p:ext uri="{BB962C8B-B14F-4D97-AF65-F5344CB8AC3E}">
        <p14:creationId xmlns:p14="http://schemas.microsoft.com/office/powerpoint/2010/main" val="2071414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A1EE18-CCD7-4859-A750-38FD9AF0977D}"/>
              </a:ext>
            </a:extLst>
          </p:cNvPr>
          <p:cNvSpPr>
            <a:spLocks noGrp="1"/>
          </p:cNvSpPr>
          <p:nvPr>
            <p:ph type="title"/>
          </p:nvPr>
        </p:nvSpPr>
        <p:spPr>
          <a:xfrm>
            <a:off x="682557" y="-82347"/>
            <a:ext cx="10515600" cy="1325563"/>
          </a:xfrm>
        </p:spPr>
        <p:txBody>
          <a:bodyPr/>
          <a:lstStyle/>
          <a:p>
            <a:r>
              <a:rPr lang="en-US" dirty="0"/>
              <a:t>Common Errors</a:t>
            </a:r>
            <a:endParaRPr lang="en-IN" dirty="0"/>
          </a:p>
        </p:txBody>
      </p:sp>
      <p:sp>
        <p:nvSpPr>
          <p:cNvPr id="3" name="Content Placeholder 2">
            <a:extLst>
              <a:ext uri="{FF2B5EF4-FFF2-40B4-BE49-F238E27FC236}">
                <a16:creationId xmlns:a16="http://schemas.microsoft.com/office/drawing/2014/main" xmlns="" id="{BE2BCAC5-A6AC-4CAB-8D3D-186FC06EFF49}"/>
              </a:ext>
            </a:extLst>
          </p:cNvPr>
          <p:cNvSpPr>
            <a:spLocks noGrp="1"/>
          </p:cNvSpPr>
          <p:nvPr>
            <p:ph idx="1"/>
          </p:nvPr>
        </p:nvSpPr>
        <p:spPr>
          <a:xfrm>
            <a:off x="838200" y="875489"/>
            <a:ext cx="10515600" cy="5301474"/>
          </a:xfrm>
        </p:spPr>
        <p:txBody>
          <a:bodyPr>
            <a:normAutofit fontScale="62500" lnSpcReduction="20000"/>
          </a:bodyPr>
          <a:lstStyle/>
          <a:p>
            <a:pPr marL="0" indent="0" algn="l">
              <a:buNone/>
            </a:pPr>
            <a:r>
              <a:rPr lang="en-US" b="1" i="0" dirty="0">
                <a:solidFill>
                  <a:srgbClr val="111111"/>
                </a:solidFill>
                <a:effectLst/>
                <a:latin typeface="Precisely Demi"/>
              </a:rPr>
              <a:t>1. </a:t>
            </a:r>
            <a:r>
              <a:rPr lang="en-US" sz="3600" b="1" i="0" dirty="0">
                <a:solidFill>
                  <a:srgbClr val="111111"/>
                </a:solidFill>
                <a:effectLst/>
                <a:latin typeface="Precisely Demi"/>
              </a:rPr>
              <a:t>Manual data entry errors</a:t>
            </a:r>
          </a:p>
          <a:p>
            <a:pPr algn="just">
              <a:lnSpc>
                <a:spcPct val="120000"/>
              </a:lnSpc>
            </a:pPr>
            <a:r>
              <a:rPr lang="en-US" b="0" i="0" dirty="0">
                <a:solidFill>
                  <a:srgbClr val="111111"/>
                </a:solidFill>
                <a:effectLst/>
                <a:latin typeface="Precisely Demi"/>
              </a:rPr>
              <a:t>Humans are prone to making errors, and even a small data set that includes data entered manually by humans is likely to contain mistakes. Data entry errors such as typos, data entered in the wrong field, missed entries, and so on are virtually inevitable</a:t>
            </a:r>
            <a:r>
              <a:rPr lang="en-US" b="0" i="0" dirty="0" smtClean="0">
                <a:solidFill>
                  <a:srgbClr val="111111"/>
                </a:solidFill>
                <a:effectLst/>
                <a:latin typeface="Precisely Demi"/>
              </a:rPr>
              <a:t>.</a:t>
            </a:r>
          </a:p>
          <a:p>
            <a:pPr algn="just"/>
            <a:endParaRPr lang="en-US" b="0" i="0" dirty="0">
              <a:solidFill>
                <a:srgbClr val="111111"/>
              </a:solidFill>
              <a:effectLst/>
              <a:latin typeface="Precisely Demi"/>
            </a:endParaRPr>
          </a:p>
          <a:p>
            <a:pPr marL="0" indent="0" algn="l">
              <a:buNone/>
            </a:pPr>
            <a:r>
              <a:rPr lang="en-US" b="1" i="0" dirty="0">
                <a:solidFill>
                  <a:srgbClr val="111111"/>
                </a:solidFill>
                <a:effectLst/>
                <a:latin typeface="Precisely Demi"/>
              </a:rPr>
              <a:t>2. </a:t>
            </a:r>
            <a:r>
              <a:rPr lang="en-US" sz="3300" b="1" i="0" dirty="0">
                <a:solidFill>
                  <a:srgbClr val="111111"/>
                </a:solidFill>
                <a:effectLst/>
                <a:latin typeface="Precisely Demi"/>
              </a:rPr>
              <a:t>OCR </a:t>
            </a:r>
            <a:r>
              <a:rPr lang="en-US" sz="3300" b="1" i="0" dirty="0" smtClean="0">
                <a:solidFill>
                  <a:srgbClr val="111111"/>
                </a:solidFill>
                <a:effectLst/>
                <a:latin typeface="Precisely Demi"/>
              </a:rPr>
              <a:t>errors</a:t>
            </a:r>
          </a:p>
          <a:p>
            <a:pPr algn="l"/>
            <a:endParaRPr lang="en-US" b="0" i="0" dirty="0">
              <a:solidFill>
                <a:srgbClr val="111111"/>
              </a:solidFill>
              <a:effectLst/>
              <a:latin typeface="Precisely Demi"/>
            </a:endParaRPr>
          </a:p>
          <a:p>
            <a:pPr algn="just">
              <a:lnSpc>
                <a:spcPct val="120000"/>
              </a:lnSpc>
            </a:pPr>
            <a:r>
              <a:rPr lang="en-US" b="0" i="0" dirty="0">
                <a:solidFill>
                  <a:srgbClr val="111111"/>
                </a:solidFill>
                <a:effectLst/>
                <a:latin typeface="Precisely Demi"/>
              </a:rPr>
              <a:t>Machines can make mistakes when entering data, too. In cases where organizations must digitize large amounts of data quickly, they often rely on Optical Character Recognition, or OCR, technology to do so. OCR technology scans images and extracts text from them automatically. It can be very useful when, for example, you want to take thousands of addresses that are printed on paper and enter them into a digital database so you can analyze them. The problem with OCR is that it is almost always imperfect</a:t>
            </a:r>
            <a:r>
              <a:rPr lang="en-US" b="0" i="0" dirty="0" smtClean="0">
                <a:solidFill>
                  <a:srgbClr val="111111"/>
                </a:solidFill>
                <a:effectLst/>
                <a:latin typeface="Precisely Demi"/>
              </a:rPr>
              <a:t>.</a:t>
            </a:r>
          </a:p>
          <a:p>
            <a:pPr algn="just">
              <a:lnSpc>
                <a:spcPct val="120000"/>
              </a:lnSpc>
            </a:pPr>
            <a:endParaRPr lang="en-US" b="0" i="0" dirty="0">
              <a:solidFill>
                <a:srgbClr val="111111"/>
              </a:solidFill>
              <a:effectLst/>
              <a:latin typeface="Precisely Demi"/>
            </a:endParaRPr>
          </a:p>
          <a:p>
            <a:pPr algn="just">
              <a:lnSpc>
                <a:spcPct val="120000"/>
              </a:lnSpc>
            </a:pPr>
            <a:r>
              <a:rPr lang="en-US" b="0" i="0" dirty="0">
                <a:solidFill>
                  <a:srgbClr val="111111"/>
                </a:solidFill>
                <a:effectLst/>
                <a:latin typeface="Precisely Demi"/>
              </a:rPr>
              <a:t>If you’re </a:t>
            </a:r>
            <a:r>
              <a:rPr lang="en-US" b="0" i="0" dirty="0" err="1">
                <a:solidFill>
                  <a:srgbClr val="111111"/>
                </a:solidFill>
                <a:effectLst/>
                <a:latin typeface="Precisely Demi"/>
              </a:rPr>
              <a:t>OCR’ing</a:t>
            </a:r>
            <a:r>
              <a:rPr lang="en-US" b="0" i="0" dirty="0">
                <a:solidFill>
                  <a:srgbClr val="111111"/>
                </a:solidFill>
                <a:effectLst/>
                <a:latin typeface="Precisely Demi"/>
              </a:rPr>
              <a:t> thousands of lines of text, you’re almost certainly going to have some characters or words that are misinterpreted – zeroes that are interpreted as eights, for example, or proper nouns that are read as common words because the OCR tool fails to distinguish properly between capital and lowercase letters.  The same sorts of issues arise with other types of automated machine entry of data, such as text-to-speech</a:t>
            </a:r>
          </a:p>
          <a:p>
            <a:pPr algn="just"/>
            <a:endParaRPr lang="en-US" b="0" i="0" dirty="0">
              <a:solidFill>
                <a:srgbClr val="111111"/>
              </a:solidFill>
              <a:effectLst/>
              <a:latin typeface="Precisely Demi"/>
            </a:endParaRPr>
          </a:p>
          <a:p>
            <a:endParaRPr lang="en-IN" dirty="0"/>
          </a:p>
        </p:txBody>
      </p:sp>
    </p:spTree>
    <p:extLst>
      <p:ext uri="{BB962C8B-B14F-4D97-AF65-F5344CB8AC3E}">
        <p14:creationId xmlns:p14="http://schemas.microsoft.com/office/powerpoint/2010/main" val="23233576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39B38A-8025-4BD9-B5F3-5CD5272F937A}"/>
              </a:ext>
            </a:extLst>
          </p:cNvPr>
          <p:cNvSpPr>
            <a:spLocks noGrp="1"/>
          </p:cNvSpPr>
          <p:nvPr>
            <p:ph type="title"/>
          </p:nvPr>
        </p:nvSpPr>
        <p:spPr/>
        <p:txBody>
          <a:bodyPr/>
          <a:lstStyle/>
          <a:p>
            <a:r>
              <a:rPr lang="en-US" dirty="0"/>
              <a:t>Common Errors</a:t>
            </a:r>
            <a:endParaRPr lang="en-IN" dirty="0"/>
          </a:p>
        </p:txBody>
      </p:sp>
      <p:sp>
        <p:nvSpPr>
          <p:cNvPr id="3" name="Content Placeholder 2">
            <a:extLst>
              <a:ext uri="{FF2B5EF4-FFF2-40B4-BE49-F238E27FC236}">
                <a16:creationId xmlns:a16="http://schemas.microsoft.com/office/drawing/2014/main" xmlns="" id="{E2A6E90B-5CDE-419B-B09D-76648EF56F05}"/>
              </a:ext>
            </a:extLst>
          </p:cNvPr>
          <p:cNvSpPr>
            <a:spLocks noGrp="1"/>
          </p:cNvSpPr>
          <p:nvPr>
            <p:ph idx="1"/>
          </p:nvPr>
        </p:nvSpPr>
        <p:spPr>
          <a:xfrm>
            <a:off x="838200" y="1391055"/>
            <a:ext cx="10515600" cy="4862108"/>
          </a:xfrm>
        </p:spPr>
        <p:txBody>
          <a:bodyPr>
            <a:normAutofit fontScale="55000" lnSpcReduction="20000"/>
          </a:bodyPr>
          <a:lstStyle/>
          <a:p>
            <a:pPr marL="0" indent="0" algn="just">
              <a:buNone/>
            </a:pPr>
            <a:r>
              <a:rPr lang="en-US" b="1" i="0" dirty="0">
                <a:solidFill>
                  <a:srgbClr val="111111"/>
                </a:solidFill>
                <a:effectLst/>
                <a:latin typeface="Precisely Demi"/>
              </a:rPr>
              <a:t>3. </a:t>
            </a:r>
            <a:r>
              <a:rPr lang="en-US" sz="3400" b="1" dirty="0" smtClean="0"/>
              <a:t>Lack of complete information</a:t>
            </a:r>
            <a:endParaRPr lang="en-US" sz="3400" b="1" dirty="0"/>
          </a:p>
          <a:p>
            <a:pPr algn="just"/>
            <a:r>
              <a:rPr lang="en-US" sz="3400" dirty="0"/>
              <a:t>When compiling a data set, you frequently run into the problem of not having all information available for every entry.</a:t>
            </a:r>
          </a:p>
          <a:p>
            <a:pPr algn="just"/>
            <a:r>
              <a:rPr lang="en-US" sz="3400" dirty="0"/>
              <a:t>For example, a database of addresses may be missing the zip codes for some entries because the </a:t>
            </a:r>
            <a:r>
              <a:rPr lang="en-US" sz="3400" dirty="0">
                <a:hlinkClick r:id="rId2"/>
              </a:rPr>
              <a:t>zip codes</a:t>
            </a:r>
            <a:r>
              <a:rPr lang="en-US" sz="3400" dirty="0"/>
              <a:t> couldn’t be determined via the method that was used to compile the dataset.</a:t>
            </a:r>
          </a:p>
          <a:p>
            <a:pPr algn="just"/>
            <a:endParaRPr lang="en-US" sz="3400" dirty="0"/>
          </a:p>
          <a:p>
            <a:pPr marL="0" indent="0" algn="just">
              <a:buNone/>
            </a:pPr>
            <a:r>
              <a:rPr lang="en-US" sz="3400" b="1" dirty="0"/>
              <a:t>4. Ambiguous data</a:t>
            </a:r>
          </a:p>
          <a:p>
            <a:pPr algn="just"/>
            <a:r>
              <a:rPr lang="en-US" sz="3400" dirty="0"/>
              <a:t>When building a database, you may find that some of your data is ambiguous, leading to uncertainty about whether, how and where to enter it.</a:t>
            </a:r>
          </a:p>
          <a:p>
            <a:pPr algn="just"/>
            <a:r>
              <a:rPr lang="en-US" sz="3400" dirty="0"/>
              <a:t>For example, if you are creating a database of phone numbers, some of the numbers you seek to enter may be longer than the typical ten digits that you have in a United States phone number. Are those longer numbers simply typos, or are they international phone numbers that include more digits? In the latter case, does the number contain complete international dialing information?</a:t>
            </a:r>
          </a:p>
          <a:p>
            <a:pPr algn="just"/>
            <a:r>
              <a:rPr lang="en-US" sz="3400" dirty="0"/>
              <a:t>These are the sorts of questions that are hard to answer quickly and systematically when you’re working with a large body of data.</a:t>
            </a:r>
            <a:endParaRPr lang="en-IN" sz="3400" dirty="0"/>
          </a:p>
        </p:txBody>
      </p:sp>
    </p:spTree>
    <p:extLst>
      <p:ext uri="{BB962C8B-B14F-4D97-AF65-F5344CB8AC3E}">
        <p14:creationId xmlns:p14="http://schemas.microsoft.com/office/powerpoint/2010/main" val="3760343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E4BC79-F0D6-4996-8D0D-2352D4DCE21A}"/>
              </a:ext>
            </a:extLst>
          </p:cNvPr>
          <p:cNvSpPr>
            <a:spLocks noGrp="1"/>
          </p:cNvSpPr>
          <p:nvPr>
            <p:ph type="title"/>
          </p:nvPr>
        </p:nvSpPr>
        <p:spPr/>
        <p:txBody>
          <a:bodyPr/>
          <a:lstStyle/>
          <a:p>
            <a:r>
              <a:rPr lang="en-US" dirty="0"/>
              <a:t>Common Error</a:t>
            </a:r>
            <a:endParaRPr lang="en-IN" dirty="0"/>
          </a:p>
        </p:txBody>
      </p:sp>
      <p:sp>
        <p:nvSpPr>
          <p:cNvPr id="3" name="Content Placeholder 2">
            <a:extLst>
              <a:ext uri="{FF2B5EF4-FFF2-40B4-BE49-F238E27FC236}">
                <a16:creationId xmlns:a16="http://schemas.microsoft.com/office/drawing/2014/main" xmlns="" id="{879520D5-A152-440A-8AD7-8ABBD6143957}"/>
              </a:ext>
            </a:extLst>
          </p:cNvPr>
          <p:cNvSpPr>
            <a:spLocks noGrp="1"/>
          </p:cNvSpPr>
          <p:nvPr>
            <p:ph idx="1"/>
          </p:nvPr>
        </p:nvSpPr>
        <p:spPr>
          <a:xfrm>
            <a:off x="838200" y="1215957"/>
            <a:ext cx="10515600" cy="4961006"/>
          </a:xfrm>
        </p:spPr>
        <p:txBody>
          <a:bodyPr>
            <a:normAutofit fontScale="70000" lnSpcReduction="20000"/>
          </a:bodyPr>
          <a:lstStyle/>
          <a:p>
            <a:pPr marL="0" indent="0" algn="just">
              <a:buNone/>
            </a:pPr>
            <a:r>
              <a:rPr lang="en-US" b="0" i="0" dirty="0">
                <a:solidFill>
                  <a:srgbClr val="111111"/>
                </a:solidFill>
                <a:effectLst/>
                <a:latin typeface="Precisely Demi"/>
              </a:rPr>
              <a:t>5. Duplicate data</a:t>
            </a:r>
          </a:p>
          <a:p>
            <a:pPr algn="just"/>
            <a:r>
              <a:rPr lang="en-US" b="0" i="0" dirty="0">
                <a:solidFill>
                  <a:srgbClr val="111111"/>
                </a:solidFill>
                <a:effectLst/>
                <a:latin typeface="Precisely Demi"/>
              </a:rPr>
              <a:t>You may find that two or more data entries are mostly or completely identical.</a:t>
            </a:r>
          </a:p>
          <a:p>
            <a:pPr algn="just"/>
            <a:r>
              <a:rPr lang="en-US" b="0" i="0" dirty="0">
                <a:solidFill>
                  <a:srgbClr val="111111"/>
                </a:solidFill>
                <a:effectLst/>
                <a:latin typeface="Precisely Demi"/>
              </a:rPr>
              <a:t>For example, maybe your database contains two entries for a John Smith living at 123 Main St. Based on this information, it’s difficult to know whether these entries are simply duplicates (maybe John Smith’s information was entered twice by mistake) or if there are two John Smiths (a father and son, perhaps) living at the same address. You need to sort out seemingly duplicate entries like this to make the best use of your data.</a:t>
            </a:r>
          </a:p>
          <a:p>
            <a:pPr marL="0" indent="0" algn="just">
              <a:buNone/>
            </a:pPr>
            <a:r>
              <a:rPr lang="en-US" b="0" i="0" dirty="0">
                <a:solidFill>
                  <a:srgbClr val="111111"/>
                </a:solidFill>
                <a:effectLst/>
                <a:latin typeface="Precisely Demi"/>
              </a:rPr>
              <a:t>6. Data transformation errors</a:t>
            </a:r>
          </a:p>
          <a:p>
            <a:pPr algn="just"/>
            <a:r>
              <a:rPr lang="en-US" b="0" i="0" dirty="0">
                <a:solidFill>
                  <a:srgbClr val="111111"/>
                </a:solidFill>
                <a:effectLst/>
                <a:latin typeface="Precisely Demi"/>
              </a:rPr>
              <a:t>Converting data from one format to another can lead to mistakes.</a:t>
            </a:r>
          </a:p>
          <a:p>
            <a:pPr algn="just"/>
            <a:r>
              <a:rPr lang="en-US" b="0" i="0" dirty="0">
                <a:solidFill>
                  <a:srgbClr val="111111"/>
                </a:solidFill>
                <a:effectLst/>
                <a:latin typeface="Precisely Demi"/>
              </a:rPr>
              <a:t>As a simple example, you may have a spreadsheet that you convert to a comma-separated value, or CSV file. Because data fields inside CSV files are separated by commas, you may run into issues when performing this conversion in the event that some of the data entries in your spreadsheet contain commas inside them.</a:t>
            </a:r>
          </a:p>
          <a:p>
            <a:pPr algn="just"/>
            <a:r>
              <a:rPr lang="en-US" b="0" i="0" dirty="0">
                <a:solidFill>
                  <a:srgbClr val="111111"/>
                </a:solidFill>
                <a:effectLst/>
                <a:latin typeface="Precisely Demi"/>
              </a:rPr>
              <a:t>Unless your data conversion tools are sufficiently smart, they won’t know the difference between a comma that is supposed to separate two data fields and one that is an internal part of a data entry. This is a basic example; things get much more complicated when you must perform complex data conversions, such as taking a mainframe database that was designed decades ago and converting it to NoSQL, a category of database that has become popular in just the last few years.</a:t>
            </a:r>
          </a:p>
          <a:p>
            <a:endParaRPr lang="en-IN" dirty="0"/>
          </a:p>
        </p:txBody>
      </p:sp>
    </p:spTree>
    <p:extLst>
      <p:ext uri="{BB962C8B-B14F-4D97-AF65-F5344CB8AC3E}">
        <p14:creationId xmlns:p14="http://schemas.microsoft.com/office/powerpoint/2010/main" val="2434450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b="0" i="0" dirty="0">
                <a:solidFill>
                  <a:srgbClr val="111111"/>
                </a:solidFill>
                <a:effectLst/>
                <a:latin typeface="Precisely Demi"/>
              </a:rPr>
              <a:t>Problems </a:t>
            </a:r>
            <a:r>
              <a:rPr lang="en-US" dirty="0"/>
              <a:t>Data Quality </a:t>
            </a:r>
          </a:p>
        </p:txBody>
      </p:sp>
      <p:sp>
        <p:nvSpPr>
          <p:cNvPr id="24579" name="Rectangle 3"/>
          <p:cNvSpPr>
            <a:spLocks noGrp="1" noChangeArrowheads="1"/>
          </p:cNvSpPr>
          <p:nvPr>
            <p:ph type="body" idx="1"/>
          </p:nvPr>
        </p:nvSpPr>
        <p:spPr/>
        <p:txBody>
          <a:bodyPr/>
          <a:lstStyle/>
          <a:p>
            <a:r>
              <a:rPr lang="en-US" sz="2400" dirty="0"/>
              <a:t>Poor data quality negatively affects many data processing efforts</a:t>
            </a:r>
          </a:p>
          <a:p>
            <a:pPr>
              <a:buFont typeface="Monotype Sorts" charset="2"/>
              <a:buNone/>
            </a:pPr>
            <a:endParaRPr lang="en-US" sz="900" dirty="0">
              <a:latin typeface="Times New Roman" pitchFamily="18" charset="0"/>
            </a:endParaRPr>
          </a:p>
          <a:p>
            <a:r>
              <a:rPr lang="en-US" sz="2400" dirty="0"/>
              <a:t>Data mining example: a classification model for detecting people who are loan risks is built using poor data</a:t>
            </a:r>
          </a:p>
          <a:p>
            <a:pPr lvl="1"/>
            <a:r>
              <a:rPr lang="en-US" sz="2200" dirty="0"/>
              <a:t>Some credit-worthy candidates are denied loans</a:t>
            </a:r>
          </a:p>
          <a:p>
            <a:pPr lvl="1"/>
            <a:r>
              <a:rPr lang="en-US" sz="2200" dirty="0"/>
              <a:t>More loans are given to individuals that default</a:t>
            </a:r>
          </a:p>
        </p:txBody>
      </p:sp>
    </p:spTree>
    <p:extLst>
      <p:ext uri="{BB962C8B-B14F-4D97-AF65-F5344CB8AC3E}">
        <p14:creationId xmlns:p14="http://schemas.microsoft.com/office/powerpoint/2010/main" val="25102079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p:txBody>
          <a:bodyPr/>
          <a:lstStyle/>
          <a:p>
            <a:r>
              <a:rPr lang="en-US" dirty="0"/>
              <a:t>Data Quality Problems …</a:t>
            </a:r>
          </a:p>
        </p:txBody>
      </p:sp>
      <p:sp>
        <p:nvSpPr>
          <p:cNvPr id="25603" name="Rectangle 6"/>
          <p:cNvSpPr>
            <a:spLocks noGrp="1" noChangeArrowheads="1"/>
          </p:cNvSpPr>
          <p:nvPr>
            <p:ph type="body" idx="1"/>
          </p:nvPr>
        </p:nvSpPr>
        <p:spPr/>
        <p:txBody>
          <a:bodyPr>
            <a:normAutofit/>
          </a:bodyPr>
          <a:lstStyle/>
          <a:p>
            <a:r>
              <a:rPr lang="en-US" dirty="0"/>
              <a:t>What kinds of data quality problems?</a:t>
            </a:r>
          </a:p>
          <a:p>
            <a:r>
              <a:rPr lang="en-US" dirty="0"/>
              <a:t>How can we detect problems with the data? </a:t>
            </a:r>
          </a:p>
          <a:p>
            <a:r>
              <a:rPr lang="en-US" dirty="0"/>
              <a:t>What can we do about these problems? </a:t>
            </a:r>
          </a:p>
          <a:p>
            <a:pPr lvl="4"/>
            <a:endParaRPr lang="en-US" dirty="0"/>
          </a:p>
          <a:p>
            <a:pPr lvl="4"/>
            <a:endParaRPr lang="en-US" dirty="0"/>
          </a:p>
          <a:p>
            <a:r>
              <a:rPr lang="en-US" dirty="0"/>
              <a:t>Examples of data quality problems: </a:t>
            </a:r>
          </a:p>
          <a:p>
            <a:pPr lvl="1"/>
            <a:r>
              <a:rPr lang="en-US" dirty="0"/>
              <a:t>Noise and outliers </a:t>
            </a:r>
          </a:p>
          <a:p>
            <a:pPr lvl="1"/>
            <a:r>
              <a:rPr lang="en-US" dirty="0"/>
              <a:t>Wrong data </a:t>
            </a:r>
          </a:p>
          <a:p>
            <a:pPr lvl="1"/>
            <a:r>
              <a:rPr lang="en-US" dirty="0"/>
              <a:t>Fake data </a:t>
            </a:r>
          </a:p>
          <a:p>
            <a:pPr lvl="1"/>
            <a:r>
              <a:rPr lang="en-US" dirty="0"/>
              <a:t>Missing values </a:t>
            </a:r>
          </a:p>
          <a:p>
            <a:pPr lvl="1"/>
            <a:r>
              <a:rPr lang="en-US" dirty="0"/>
              <a:t>Duplicate data </a:t>
            </a:r>
          </a:p>
        </p:txBody>
      </p:sp>
    </p:spTree>
    <p:extLst>
      <p:ext uri="{BB962C8B-B14F-4D97-AF65-F5344CB8AC3E}">
        <p14:creationId xmlns:p14="http://schemas.microsoft.com/office/powerpoint/2010/main" val="2446787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8"/>
          <p:cNvSpPr>
            <a:spLocks noGrp="1" noChangeArrowheads="1"/>
          </p:cNvSpPr>
          <p:nvPr>
            <p:ph type="title"/>
          </p:nvPr>
        </p:nvSpPr>
        <p:spPr/>
        <p:txBody>
          <a:bodyPr/>
          <a:lstStyle/>
          <a:p>
            <a:r>
              <a:rPr lang="en-US" dirty="0"/>
              <a:t>Noise</a:t>
            </a:r>
          </a:p>
        </p:txBody>
      </p:sp>
      <p:sp>
        <p:nvSpPr>
          <p:cNvPr id="26627" name="Rectangle 9"/>
          <p:cNvSpPr>
            <a:spLocks noGrp="1" noChangeArrowheads="1"/>
          </p:cNvSpPr>
          <p:nvPr>
            <p:ph type="body" idx="1"/>
          </p:nvPr>
        </p:nvSpPr>
        <p:spPr>
          <a:xfrm>
            <a:off x="1935163" y="1143000"/>
            <a:ext cx="8318500" cy="2362200"/>
          </a:xfrm>
        </p:spPr>
        <p:txBody>
          <a:bodyPr>
            <a:normAutofit fontScale="85000" lnSpcReduction="20000"/>
          </a:bodyPr>
          <a:lstStyle/>
          <a:p>
            <a:r>
              <a:rPr lang="en-US" sz="2600" dirty="0">
                <a:latin typeface="+mj-lt"/>
              </a:rPr>
              <a:t>For objects, noise is an extraneous object</a:t>
            </a:r>
          </a:p>
          <a:p>
            <a:r>
              <a:rPr lang="en-US" sz="2600" dirty="0">
                <a:latin typeface="+mj-lt"/>
              </a:rPr>
              <a:t>For attributes, noise refers to modification of original values</a:t>
            </a:r>
          </a:p>
          <a:p>
            <a:pPr lvl="1"/>
            <a:r>
              <a:rPr lang="en-US" sz="2100" dirty="0">
                <a:latin typeface="+mj-lt"/>
              </a:rPr>
              <a:t>Examples: distortion of a person’s voice when talking on a poor phone and “snow” on television screen</a:t>
            </a:r>
          </a:p>
          <a:p>
            <a:pPr lvl="1"/>
            <a:r>
              <a:rPr lang="en-US" sz="2100" dirty="0">
                <a:latin typeface="+mj-lt"/>
              </a:rPr>
              <a:t>The figures below show two sine waves of the same magnitude and different frequencies, the waves combined, and the two sine waves with random noise</a:t>
            </a:r>
          </a:p>
          <a:p>
            <a:pPr lvl="2"/>
            <a:r>
              <a:rPr lang="en-US" sz="1700" dirty="0">
                <a:latin typeface="+mj-lt"/>
              </a:rPr>
              <a:t> The magnitude and shape of the original signal is distorted </a:t>
            </a:r>
          </a:p>
          <a:p>
            <a:pPr lvl="1"/>
            <a:endParaRPr lang="en-US" dirty="0"/>
          </a:p>
          <a:p>
            <a:pPr lvl="1"/>
            <a:endParaRPr lang="en-US" dirty="0"/>
          </a:p>
        </p:txBody>
      </p:sp>
      <p:pic>
        <p:nvPicPr>
          <p:cNvPr id="4" name="Picture 3">
            <a:extLst>
              <a:ext uri="{FF2B5EF4-FFF2-40B4-BE49-F238E27FC236}">
                <a16:creationId xmlns:a16="http://schemas.microsoft.com/office/drawing/2014/main" xmlns="" id="{9AB54409-6EE6-4A1C-9D0B-7CD3AF6E4659}"/>
              </a:ext>
            </a:extLst>
          </p:cNvPr>
          <p:cNvPicPr>
            <a:picLocks noChangeAspect="1"/>
          </p:cNvPicPr>
          <p:nvPr/>
        </p:nvPicPr>
        <p:blipFill>
          <a:blip r:embed="rId2"/>
          <a:stretch>
            <a:fillRect/>
          </a:stretch>
        </p:blipFill>
        <p:spPr>
          <a:xfrm>
            <a:off x="1524001" y="3733800"/>
            <a:ext cx="3045649" cy="2286000"/>
          </a:xfrm>
          <a:prstGeom prst="rect">
            <a:avLst/>
          </a:prstGeom>
        </p:spPr>
      </p:pic>
      <p:pic>
        <p:nvPicPr>
          <p:cNvPr id="9" name="Picture 8">
            <a:extLst>
              <a:ext uri="{FF2B5EF4-FFF2-40B4-BE49-F238E27FC236}">
                <a16:creationId xmlns:a16="http://schemas.microsoft.com/office/drawing/2014/main" xmlns="" id="{681AF5E1-14E2-4B56-A568-ADB4A4652A48}"/>
              </a:ext>
            </a:extLst>
          </p:cNvPr>
          <p:cNvPicPr>
            <a:picLocks noChangeAspect="1"/>
          </p:cNvPicPr>
          <p:nvPr/>
        </p:nvPicPr>
        <p:blipFill>
          <a:blip r:embed="rId3"/>
          <a:stretch>
            <a:fillRect/>
          </a:stretch>
        </p:blipFill>
        <p:spPr>
          <a:xfrm>
            <a:off x="7545682" y="3733800"/>
            <a:ext cx="3045649" cy="2286000"/>
          </a:xfrm>
          <a:prstGeom prst="rect">
            <a:avLst/>
          </a:prstGeom>
        </p:spPr>
      </p:pic>
      <p:pic>
        <p:nvPicPr>
          <p:cNvPr id="11" name="Picture 10">
            <a:extLst>
              <a:ext uri="{FF2B5EF4-FFF2-40B4-BE49-F238E27FC236}">
                <a16:creationId xmlns:a16="http://schemas.microsoft.com/office/drawing/2014/main" xmlns="" id="{B986DA59-19B3-4F8E-A616-32746CC7069A}"/>
              </a:ext>
            </a:extLst>
          </p:cNvPr>
          <p:cNvPicPr>
            <a:picLocks noChangeAspect="1"/>
          </p:cNvPicPr>
          <p:nvPr/>
        </p:nvPicPr>
        <p:blipFill>
          <a:blip r:embed="rId4"/>
          <a:stretch>
            <a:fillRect/>
          </a:stretch>
        </p:blipFill>
        <p:spPr>
          <a:xfrm>
            <a:off x="4573882" y="3733800"/>
            <a:ext cx="3045649" cy="2286000"/>
          </a:xfrm>
          <a:prstGeom prst="rect">
            <a:avLst/>
          </a:prstGeom>
        </p:spPr>
      </p:pic>
    </p:spTree>
    <p:extLst>
      <p:ext uri="{BB962C8B-B14F-4D97-AF65-F5344CB8AC3E}">
        <p14:creationId xmlns:p14="http://schemas.microsoft.com/office/powerpoint/2010/main" val="22279690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p:txBody>
          <a:bodyPr>
            <a:normAutofit lnSpcReduction="10000"/>
          </a:bodyPr>
          <a:lstStyle/>
          <a:p>
            <a:r>
              <a:rPr lang="en-US" b="1" i="1" dirty="0">
                <a:solidFill>
                  <a:srgbClr val="CC6600"/>
                </a:solidFill>
              </a:rPr>
              <a:t>Outliers</a:t>
            </a:r>
            <a:r>
              <a:rPr lang="en-US" dirty="0"/>
              <a:t> are data objects with characteristics that are considerably different than most of the other data objects in the data set</a:t>
            </a:r>
          </a:p>
          <a:p>
            <a:pPr lvl="1"/>
            <a:r>
              <a:rPr lang="en-US" b="1" dirty="0"/>
              <a:t>Case 1:</a:t>
            </a:r>
            <a:r>
              <a:rPr lang="en-US" dirty="0"/>
              <a:t> Outliers are </a:t>
            </a:r>
            <a:br>
              <a:rPr lang="en-US" dirty="0"/>
            </a:br>
            <a:r>
              <a:rPr lang="en-US" dirty="0"/>
              <a:t>noise that interferes</a:t>
            </a:r>
            <a:br>
              <a:rPr lang="en-US" dirty="0"/>
            </a:br>
            <a:r>
              <a:rPr lang="en-US" dirty="0"/>
              <a:t>with data analysis </a:t>
            </a:r>
            <a:br>
              <a:rPr lang="en-US" dirty="0"/>
            </a:br>
            <a:endParaRPr lang="en-US" sz="1200" dirty="0"/>
          </a:p>
          <a:p>
            <a:pPr lvl="1"/>
            <a:r>
              <a:rPr lang="en-US" b="1" dirty="0"/>
              <a:t>Case 2: </a:t>
            </a:r>
            <a:r>
              <a:rPr lang="en-US" dirty="0"/>
              <a:t>Outliers are </a:t>
            </a:r>
            <a:br>
              <a:rPr lang="en-US" dirty="0"/>
            </a:br>
            <a:r>
              <a:rPr lang="en-US" dirty="0"/>
              <a:t>the goal of our analysis</a:t>
            </a:r>
          </a:p>
          <a:p>
            <a:pPr lvl="2"/>
            <a:r>
              <a:rPr lang="en-US" dirty="0"/>
              <a:t> </a:t>
            </a:r>
            <a:r>
              <a:rPr lang="en-US" sz="2200" dirty="0"/>
              <a:t>Credit card fraud</a:t>
            </a:r>
          </a:p>
          <a:p>
            <a:pPr lvl="2"/>
            <a:r>
              <a:rPr lang="en-US" sz="2200" dirty="0"/>
              <a:t> Intrusion detection</a:t>
            </a:r>
            <a:r>
              <a:rPr lang="en-US" dirty="0"/>
              <a:t> </a:t>
            </a:r>
          </a:p>
          <a:p>
            <a:pPr lvl="2"/>
            <a:endParaRPr lang="en-US" sz="1200" dirty="0"/>
          </a:p>
          <a:p>
            <a:r>
              <a:rPr lang="en-US" dirty="0"/>
              <a:t>Causes?</a:t>
            </a:r>
          </a:p>
        </p:txBody>
      </p:sp>
      <p:grpSp>
        <p:nvGrpSpPr>
          <p:cNvPr id="27651" name="Group 4"/>
          <p:cNvGrpSpPr>
            <a:grpSpLocks/>
          </p:cNvGrpSpPr>
          <p:nvPr/>
        </p:nvGrpSpPr>
        <p:grpSpPr bwMode="auto">
          <a:xfrm>
            <a:off x="6019800" y="2790824"/>
            <a:ext cx="4267200" cy="3533775"/>
            <a:chOff x="3648" y="2448"/>
            <a:chExt cx="2112" cy="1872"/>
          </a:xfrm>
        </p:grpSpPr>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4" name="Oval 6"/>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5" name="Oval 7"/>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6" name="Oval 8"/>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7" name="Oval 9"/>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8" name="Rectangle 10"/>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59" name="Rectangle 11"/>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
        <p:nvSpPr>
          <p:cNvPr id="27652" name="Rectangle 2"/>
          <p:cNvSpPr>
            <a:spLocks noGrp="1" noChangeArrowheads="1"/>
          </p:cNvSpPr>
          <p:nvPr>
            <p:ph type="title"/>
          </p:nvPr>
        </p:nvSpPr>
        <p:spPr/>
        <p:txBody>
          <a:bodyPr/>
          <a:lstStyle/>
          <a:p>
            <a:r>
              <a:rPr lang="en-US"/>
              <a:t>Outliers</a:t>
            </a:r>
          </a:p>
        </p:txBody>
      </p:sp>
    </p:spTree>
    <p:extLst>
      <p:ext uri="{BB962C8B-B14F-4D97-AF65-F5344CB8AC3E}">
        <p14:creationId xmlns:p14="http://schemas.microsoft.com/office/powerpoint/2010/main" val="2086427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r>
              <a:rPr lang="en-US" dirty="0"/>
              <a:t>Missing Values</a:t>
            </a:r>
          </a:p>
        </p:txBody>
      </p:sp>
      <p:sp>
        <p:nvSpPr>
          <p:cNvPr id="28675" name="Rectangle 5"/>
          <p:cNvSpPr>
            <a:spLocks noGrp="1" noChangeArrowheads="1"/>
          </p:cNvSpPr>
          <p:nvPr>
            <p:ph type="body" idx="1"/>
          </p:nvPr>
        </p:nvSpPr>
        <p:spPr/>
        <p:txBody>
          <a:bodyPr>
            <a:normAutofit/>
          </a:bodyPr>
          <a:lstStyle/>
          <a:p>
            <a:pPr>
              <a:lnSpc>
                <a:spcPct val="90000"/>
              </a:lnSpc>
            </a:pPr>
            <a:r>
              <a:rPr lang="en-US" dirty="0"/>
              <a:t>Reasons for missing values</a:t>
            </a:r>
          </a:p>
          <a:p>
            <a:pPr lvl="1">
              <a:lnSpc>
                <a:spcPct val="90000"/>
              </a:lnSpc>
            </a:pPr>
            <a:r>
              <a:rPr lang="en-US" dirty="0"/>
              <a:t>Information is not collected </a:t>
            </a:r>
            <a:br>
              <a:rPr lang="en-US" dirty="0"/>
            </a:br>
            <a:r>
              <a:rPr lang="en-US" dirty="0"/>
              <a:t>(e.g., people decline to give their age and weight)</a:t>
            </a:r>
          </a:p>
          <a:p>
            <a:pPr lvl="1">
              <a:lnSpc>
                <a:spcPct val="90000"/>
              </a:lnSpc>
            </a:pPr>
            <a:r>
              <a:rPr lang="en-US" dirty="0"/>
              <a:t>Attributes may not be applicable to all cases </a:t>
            </a:r>
            <a:br>
              <a:rPr lang="en-US" dirty="0"/>
            </a:br>
            <a:r>
              <a:rPr lang="en-US" dirty="0"/>
              <a:t>(e.g., annual income is not applicable to children)</a:t>
            </a:r>
          </a:p>
          <a:p>
            <a:pPr lvl="1">
              <a:lnSpc>
                <a:spcPct val="90000"/>
              </a:lnSpc>
            </a:pPr>
            <a:endParaRPr lang="en-US" dirty="0"/>
          </a:p>
          <a:p>
            <a:pPr>
              <a:lnSpc>
                <a:spcPct val="90000"/>
              </a:lnSpc>
            </a:pPr>
            <a:r>
              <a:rPr lang="en-US" dirty="0"/>
              <a:t>Handling missing values</a:t>
            </a:r>
          </a:p>
          <a:p>
            <a:pPr lvl="1">
              <a:lnSpc>
                <a:spcPct val="90000"/>
              </a:lnSpc>
            </a:pPr>
            <a:r>
              <a:rPr lang="en-US" dirty="0"/>
              <a:t>Eliminate data objects or variables</a:t>
            </a:r>
          </a:p>
          <a:p>
            <a:pPr lvl="1">
              <a:lnSpc>
                <a:spcPct val="90000"/>
              </a:lnSpc>
            </a:pPr>
            <a:r>
              <a:rPr lang="en-US" dirty="0"/>
              <a:t>Estimate missing values</a:t>
            </a:r>
          </a:p>
          <a:p>
            <a:pPr marL="1147763" lvl="2" indent="-233363"/>
            <a:r>
              <a:rPr lang="en-US" dirty="0"/>
              <a:t>Example: time series of temperature</a:t>
            </a:r>
          </a:p>
          <a:p>
            <a:pPr marL="1147763" lvl="2" indent="-233363"/>
            <a:r>
              <a:rPr lang="en-US" dirty="0"/>
              <a:t>Example: census results </a:t>
            </a:r>
          </a:p>
          <a:p>
            <a:pPr lvl="1">
              <a:lnSpc>
                <a:spcPct val="90000"/>
              </a:lnSpc>
            </a:pPr>
            <a:r>
              <a:rPr lang="en-US" dirty="0"/>
              <a:t>Ignore the missing value during analysis</a:t>
            </a:r>
          </a:p>
        </p:txBody>
      </p:sp>
    </p:spTree>
    <p:extLst>
      <p:ext uri="{BB962C8B-B14F-4D97-AF65-F5344CB8AC3E}">
        <p14:creationId xmlns:p14="http://schemas.microsoft.com/office/powerpoint/2010/main" val="2815364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501" y="139991"/>
            <a:ext cx="11148645" cy="3093154"/>
          </a:xfrm>
          <a:prstGeom prst="rect">
            <a:avLst/>
          </a:prstGeom>
        </p:spPr>
        <p:txBody>
          <a:bodyPr wrap="square">
            <a:spAutoFit/>
          </a:bodyPr>
          <a:lstStyle/>
          <a:p>
            <a:pPr>
              <a:lnSpc>
                <a:spcPct val="150000"/>
              </a:lnSpc>
            </a:pPr>
            <a:r>
              <a:rPr lang="en-US" sz="2000" b="1" dirty="0"/>
              <a:t>Structured </a:t>
            </a:r>
            <a:r>
              <a:rPr lang="en-US" sz="2000" b="1" dirty="0" smtClean="0"/>
              <a:t>data</a:t>
            </a:r>
          </a:p>
          <a:p>
            <a:pPr>
              <a:lnSpc>
                <a:spcPct val="150000"/>
              </a:lnSpc>
            </a:pPr>
            <a:endParaRPr lang="en-US" sz="2000" b="1" dirty="0"/>
          </a:p>
          <a:p>
            <a:pPr algn="just">
              <a:lnSpc>
                <a:spcPct val="150000"/>
              </a:lnSpc>
            </a:pPr>
            <a:r>
              <a:rPr lang="en-US" dirty="0"/>
              <a:t> Structured data is data that depends on a data model and resides in a fixed field within a record. </a:t>
            </a:r>
            <a:r>
              <a:rPr lang="en-US" dirty="0" smtClean="0"/>
              <a:t>    </a:t>
            </a:r>
          </a:p>
          <a:p>
            <a:pPr algn="just">
              <a:lnSpc>
                <a:spcPct val="150000"/>
              </a:lnSpc>
            </a:pPr>
            <a:r>
              <a:rPr lang="en-US" dirty="0"/>
              <a:t> </a:t>
            </a:r>
            <a:r>
              <a:rPr lang="en-US" dirty="0" smtClean="0"/>
              <a:t>  as such</a:t>
            </a:r>
            <a:r>
              <a:rPr lang="en-US" dirty="0"/>
              <a:t>, it’s often easy to store structured data in tables within databases or Excel files</a:t>
            </a:r>
          </a:p>
          <a:p>
            <a:pPr algn="just">
              <a:lnSpc>
                <a:spcPct val="150000"/>
              </a:lnSpc>
            </a:pPr>
            <a:r>
              <a:rPr lang="en-US" dirty="0"/>
              <a:t> SQL, or Structured Query Language, is the preferred way to manage and query data that resides </a:t>
            </a:r>
            <a:r>
              <a:rPr lang="en-US" dirty="0" smtClean="0"/>
              <a:t> </a:t>
            </a:r>
          </a:p>
          <a:p>
            <a:pPr algn="just">
              <a:lnSpc>
                <a:spcPct val="150000"/>
              </a:lnSpc>
            </a:pPr>
            <a:r>
              <a:rPr lang="en-US" dirty="0"/>
              <a:t> </a:t>
            </a:r>
            <a:r>
              <a:rPr lang="en-US" dirty="0" smtClean="0"/>
              <a:t> in databases.</a:t>
            </a:r>
          </a:p>
          <a:p>
            <a:pPr algn="just">
              <a:lnSpc>
                <a:spcPct val="150000"/>
              </a:lnSpc>
            </a:pP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48069949"/>
              </p:ext>
            </p:extLst>
          </p:nvPr>
        </p:nvGraphicFramePr>
        <p:xfrm>
          <a:off x="1503485" y="3233145"/>
          <a:ext cx="7772400" cy="1841500"/>
        </p:xfrm>
        <a:graphic>
          <a:graphicData uri="http://schemas.openxmlformats.org/drawingml/2006/table">
            <a:tbl>
              <a:tblPr>
                <a:tableStyleId>{08FB837D-C827-4EFA-A057-4D05807E0F7C}</a:tableStyleId>
              </a:tblPr>
              <a:tblGrid>
                <a:gridCol w="1334377"/>
                <a:gridCol w="1788340"/>
                <a:gridCol w="1857122"/>
                <a:gridCol w="1857122"/>
                <a:gridCol w="935439"/>
              </a:tblGrid>
              <a:tr h="0">
                <a:tc>
                  <a:txBody>
                    <a:bodyPr/>
                    <a:lstStyle/>
                    <a:p>
                      <a:pPr algn="l" fontAlgn="ctr"/>
                      <a:r>
                        <a:rPr lang="en-IN" sz="1250" dirty="0">
                          <a:effectLst/>
                        </a:rPr>
                        <a:t>ROLL_NO</a:t>
                      </a:r>
                      <a:endParaRPr lang="en-IN" sz="1250" b="0" dirty="0">
                        <a:effectLst/>
                      </a:endParaRPr>
                    </a:p>
                  </a:txBody>
                  <a:tcPr marL="63500" marR="63500" marT="88900" marB="88900" anchor="ctr">
                    <a:solidFill>
                      <a:schemeClr val="bg1">
                        <a:lumMod val="95000"/>
                      </a:schemeClr>
                    </a:solidFill>
                  </a:tcPr>
                </a:tc>
                <a:tc>
                  <a:txBody>
                    <a:bodyPr/>
                    <a:lstStyle/>
                    <a:p>
                      <a:pPr algn="l" fontAlgn="ctr"/>
                      <a:r>
                        <a:rPr lang="en-IN" sz="1250" dirty="0">
                          <a:effectLst/>
                        </a:rPr>
                        <a:t>NAME</a:t>
                      </a:r>
                      <a:endParaRPr lang="en-IN" sz="1250" b="0" dirty="0">
                        <a:effectLst/>
                      </a:endParaRPr>
                    </a:p>
                  </a:txBody>
                  <a:tcPr marL="63500" marR="63500" marT="88900" marB="88900" anchor="ctr">
                    <a:solidFill>
                      <a:schemeClr val="bg1">
                        <a:lumMod val="95000"/>
                      </a:schemeClr>
                    </a:solidFill>
                  </a:tcPr>
                </a:tc>
                <a:tc>
                  <a:txBody>
                    <a:bodyPr/>
                    <a:lstStyle/>
                    <a:p>
                      <a:pPr algn="l" fontAlgn="ctr"/>
                      <a:r>
                        <a:rPr lang="en-IN" sz="1250">
                          <a:effectLst/>
                        </a:rPr>
                        <a:t>ADDRESS</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PHONE</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AGE</a:t>
                      </a:r>
                      <a:endParaRPr lang="en-IN" sz="1250" b="0">
                        <a:effectLst/>
                      </a:endParaRPr>
                    </a:p>
                  </a:txBody>
                  <a:tcPr marL="63500" marR="63500" marT="88900" marB="88900" anchor="ctr">
                    <a:solidFill>
                      <a:schemeClr val="bg1">
                        <a:lumMod val="95000"/>
                      </a:schemeClr>
                    </a:solidFill>
                  </a:tcPr>
                </a:tc>
              </a:tr>
              <a:tr h="0">
                <a:tc>
                  <a:txBody>
                    <a:bodyPr/>
                    <a:lstStyle/>
                    <a:p>
                      <a:pPr algn="l" fontAlgn="ctr"/>
                      <a:r>
                        <a:rPr lang="en-IN" sz="1250">
                          <a:effectLst/>
                        </a:rPr>
                        <a:t>1</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RAM</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DELHI</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9455123451</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18</a:t>
                      </a:r>
                      <a:endParaRPr lang="en-IN" sz="1250" b="0">
                        <a:effectLst/>
                      </a:endParaRPr>
                    </a:p>
                  </a:txBody>
                  <a:tcPr marL="63500" marR="63500" marT="88900" marB="88900" anchor="ctr">
                    <a:solidFill>
                      <a:schemeClr val="bg1">
                        <a:lumMod val="95000"/>
                      </a:schemeClr>
                    </a:solidFill>
                  </a:tcPr>
                </a:tc>
              </a:tr>
              <a:tr h="0">
                <a:tc>
                  <a:txBody>
                    <a:bodyPr/>
                    <a:lstStyle/>
                    <a:p>
                      <a:pPr algn="l" fontAlgn="ctr"/>
                      <a:r>
                        <a:rPr lang="en-IN" sz="1250">
                          <a:effectLst/>
                        </a:rPr>
                        <a:t>2</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RAMESH</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GURGAON</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9652431543</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18</a:t>
                      </a:r>
                      <a:endParaRPr lang="en-IN" sz="1250" b="0">
                        <a:effectLst/>
                      </a:endParaRPr>
                    </a:p>
                  </a:txBody>
                  <a:tcPr marL="63500" marR="63500" marT="88900" marB="88900" anchor="ctr">
                    <a:solidFill>
                      <a:schemeClr val="bg1">
                        <a:lumMod val="95000"/>
                      </a:schemeClr>
                    </a:solidFill>
                  </a:tcPr>
                </a:tc>
              </a:tr>
              <a:tr h="0">
                <a:tc>
                  <a:txBody>
                    <a:bodyPr/>
                    <a:lstStyle/>
                    <a:p>
                      <a:pPr algn="l" fontAlgn="ctr"/>
                      <a:r>
                        <a:rPr lang="en-IN" sz="1250">
                          <a:effectLst/>
                        </a:rPr>
                        <a:t>3</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SUJIT</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ROHTAK</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9156253131</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dirty="0">
                          <a:effectLst/>
                        </a:rPr>
                        <a:t>20</a:t>
                      </a:r>
                      <a:endParaRPr lang="en-IN" sz="1250" b="0" dirty="0">
                        <a:effectLst/>
                      </a:endParaRPr>
                    </a:p>
                  </a:txBody>
                  <a:tcPr marL="63500" marR="63500" marT="88900" marB="88900" anchor="ctr">
                    <a:solidFill>
                      <a:schemeClr val="bg1">
                        <a:lumMod val="95000"/>
                      </a:schemeClr>
                    </a:solidFill>
                  </a:tcPr>
                </a:tc>
              </a:tr>
              <a:tr h="0">
                <a:tc>
                  <a:txBody>
                    <a:bodyPr/>
                    <a:lstStyle/>
                    <a:p>
                      <a:pPr algn="l" fontAlgn="ctr"/>
                      <a:r>
                        <a:rPr lang="en-IN" sz="1250">
                          <a:effectLst/>
                        </a:rPr>
                        <a:t>4</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a:effectLst/>
                        </a:rPr>
                        <a:t>SURESH</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dirty="0">
                          <a:effectLst/>
                        </a:rPr>
                        <a:t>DELHI</a:t>
                      </a:r>
                      <a:endParaRPr lang="en-IN" sz="1250" b="0" dirty="0">
                        <a:effectLst/>
                      </a:endParaRPr>
                    </a:p>
                  </a:txBody>
                  <a:tcPr marL="63500" marR="63500" marT="88900" marB="88900" anchor="ctr">
                    <a:solidFill>
                      <a:schemeClr val="bg1">
                        <a:lumMod val="95000"/>
                      </a:schemeClr>
                    </a:solidFill>
                  </a:tcPr>
                </a:tc>
                <a:tc>
                  <a:txBody>
                    <a:bodyPr/>
                    <a:lstStyle/>
                    <a:p>
                      <a:pPr algn="l" fontAlgn="ctr"/>
                      <a:r>
                        <a:rPr lang="en-IN" sz="1250">
                          <a:effectLst/>
                        </a:rPr>
                        <a:t>9156768971</a:t>
                      </a:r>
                      <a:endParaRPr lang="en-IN" sz="1250" b="0">
                        <a:effectLst/>
                      </a:endParaRPr>
                    </a:p>
                  </a:txBody>
                  <a:tcPr marL="63500" marR="63500" marT="88900" marB="88900" anchor="ctr">
                    <a:solidFill>
                      <a:schemeClr val="bg1">
                        <a:lumMod val="95000"/>
                      </a:schemeClr>
                    </a:solidFill>
                  </a:tcPr>
                </a:tc>
                <a:tc>
                  <a:txBody>
                    <a:bodyPr/>
                    <a:lstStyle/>
                    <a:p>
                      <a:pPr algn="l" fontAlgn="ctr"/>
                      <a:r>
                        <a:rPr lang="en-IN" sz="1250" dirty="0">
                          <a:effectLst/>
                        </a:rPr>
                        <a:t>18</a:t>
                      </a:r>
                      <a:endParaRPr lang="en-IN" sz="1250" b="0" dirty="0">
                        <a:effectLst/>
                      </a:endParaRPr>
                    </a:p>
                  </a:txBody>
                  <a:tcPr marL="63500" marR="63500" marT="88900" marB="88900" anchor="ctr">
                    <a:solidFill>
                      <a:schemeClr val="bg1">
                        <a:lumMod val="95000"/>
                      </a:schemeClr>
                    </a:solidFill>
                  </a:tcPr>
                </a:tc>
              </a:tr>
            </a:tbl>
          </a:graphicData>
        </a:graphic>
      </p:graphicFrame>
    </p:spTree>
    <p:extLst>
      <p:ext uri="{BB962C8B-B14F-4D97-AF65-F5344CB8AC3E}">
        <p14:creationId xmlns:p14="http://schemas.microsoft.com/office/powerpoint/2010/main" val="19583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Duplicate Data</a:t>
            </a:r>
          </a:p>
        </p:txBody>
      </p:sp>
      <p:sp>
        <p:nvSpPr>
          <p:cNvPr id="29699" name="Rectangle 3"/>
          <p:cNvSpPr>
            <a:spLocks noGrp="1" noChangeArrowheads="1"/>
          </p:cNvSpPr>
          <p:nvPr>
            <p:ph type="body" idx="1"/>
          </p:nvPr>
        </p:nvSpPr>
        <p:spPr/>
        <p:txBody>
          <a:bodyPr>
            <a:normAutofit lnSpcReduction="10000"/>
          </a:bodyPr>
          <a:lstStyle/>
          <a:p>
            <a:r>
              <a:rPr lang="en-US" dirty="0"/>
              <a:t>Data set may include data objects that are duplicates, or almost duplicates of one another</a:t>
            </a:r>
          </a:p>
          <a:p>
            <a:pPr lvl="1"/>
            <a:r>
              <a:rPr lang="en-US" dirty="0"/>
              <a:t>Major issue when merging data from heterogeneous sources</a:t>
            </a:r>
          </a:p>
          <a:p>
            <a:pPr lvl="1"/>
            <a:endParaRPr lang="en-US" dirty="0"/>
          </a:p>
          <a:p>
            <a:r>
              <a:rPr lang="en-US" dirty="0"/>
              <a:t>Examples:</a:t>
            </a:r>
          </a:p>
          <a:p>
            <a:pPr lvl="1"/>
            <a:r>
              <a:rPr lang="en-US" dirty="0"/>
              <a:t>Same person with multiple email addresses</a:t>
            </a:r>
          </a:p>
          <a:p>
            <a:pPr lvl="1"/>
            <a:endParaRPr lang="en-US" dirty="0"/>
          </a:p>
          <a:p>
            <a:r>
              <a:rPr lang="en-US" dirty="0"/>
              <a:t>Data cleaning</a:t>
            </a:r>
          </a:p>
          <a:p>
            <a:pPr lvl="1"/>
            <a:r>
              <a:rPr lang="en-US" dirty="0"/>
              <a:t>Process of dealing with duplicate data issues</a:t>
            </a:r>
          </a:p>
          <a:p>
            <a:pPr lvl="1"/>
            <a:endParaRPr lang="en-US" dirty="0"/>
          </a:p>
          <a:p>
            <a:r>
              <a:rPr lang="en-US" dirty="0"/>
              <a:t>When should duplicate data not be removed?</a:t>
            </a:r>
          </a:p>
        </p:txBody>
      </p:sp>
    </p:spTree>
    <p:extLst>
      <p:ext uri="{BB962C8B-B14F-4D97-AF65-F5344CB8AC3E}">
        <p14:creationId xmlns:p14="http://schemas.microsoft.com/office/powerpoint/2010/main" val="424109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53AEB6-79C2-4FFF-BC64-88D373CE34D7}"/>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xmlns="" id="{AD81DBC3-3F11-45A9-A098-961A7D4601FE}"/>
              </a:ext>
            </a:extLst>
          </p:cNvPr>
          <p:cNvSpPr>
            <a:spLocks noGrp="1"/>
          </p:cNvSpPr>
          <p:nvPr>
            <p:ph idx="1"/>
          </p:nvPr>
        </p:nvSpPr>
        <p:spPr/>
        <p:txBody>
          <a:bodyPr/>
          <a:lstStyle/>
          <a:p>
            <a:r>
              <a:rPr lang="en-US" dirty="0"/>
              <a:t>Ordered Data</a:t>
            </a:r>
          </a:p>
          <a:p>
            <a:r>
              <a:rPr lang="en-US" dirty="0"/>
              <a:t>Data Quality</a:t>
            </a:r>
          </a:p>
          <a:p>
            <a:r>
              <a:rPr lang="en-US" dirty="0"/>
              <a:t>Causes of Data Quality?</a:t>
            </a:r>
          </a:p>
          <a:p>
            <a:r>
              <a:rPr lang="en-US" dirty="0"/>
              <a:t>What is the problem with data Quality?</a:t>
            </a:r>
            <a:endParaRPr lang="en-IN" dirty="0"/>
          </a:p>
        </p:txBody>
      </p:sp>
    </p:spTree>
    <p:extLst>
      <p:ext uri="{BB962C8B-B14F-4D97-AF65-F5344CB8AC3E}">
        <p14:creationId xmlns:p14="http://schemas.microsoft.com/office/powerpoint/2010/main" val="15613522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756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6830" y="296652"/>
            <a:ext cx="10597661" cy="1200329"/>
          </a:xfrm>
          <a:prstGeom prst="rect">
            <a:avLst/>
          </a:prstGeom>
        </p:spPr>
        <p:txBody>
          <a:bodyPr wrap="square">
            <a:spAutoFit/>
          </a:bodyPr>
          <a:lstStyle/>
          <a:p>
            <a:r>
              <a:rPr lang="en-US" b="1" dirty="0"/>
              <a:t>Unstructured data </a:t>
            </a:r>
            <a:endParaRPr lang="en-US" b="1" dirty="0" smtClean="0"/>
          </a:p>
          <a:p>
            <a:endParaRPr lang="en-US" b="1" dirty="0" smtClean="0"/>
          </a:p>
          <a:p>
            <a:pPr algn="just"/>
            <a:r>
              <a:rPr lang="en-US" dirty="0" smtClean="0"/>
              <a:t>Unstructured </a:t>
            </a:r>
            <a:r>
              <a:rPr lang="en-US" dirty="0"/>
              <a:t>data is data that isn’t easy to fit into a data model because the content is context-specific or varying. One example of unstructured data is your regular email </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967" y="2204426"/>
            <a:ext cx="6132879" cy="4023545"/>
          </a:xfrm>
          <a:prstGeom prst="rect">
            <a:avLst/>
          </a:prstGeom>
        </p:spPr>
      </p:pic>
    </p:spTree>
    <p:extLst>
      <p:ext uri="{BB962C8B-B14F-4D97-AF65-F5344CB8AC3E}">
        <p14:creationId xmlns:p14="http://schemas.microsoft.com/office/powerpoint/2010/main" val="2271089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237" y="806606"/>
            <a:ext cx="10981593" cy="258532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smtClean="0"/>
              <a:t>Natural </a:t>
            </a:r>
            <a:r>
              <a:rPr lang="en-US" dirty="0"/>
              <a:t>language is a special type of unstructured data; it’s challenging to process because it   </a:t>
            </a:r>
          </a:p>
          <a:p>
            <a:pPr algn="just">
              <a:lnSpc>
                <a:spcPct val="150000"/>
              </a:lnSpc>
            </a:pPr>
            <a:r>
              <a:rPr lang="en-US" dirty="0" smtClean="0"/>
              <a:t>    </a:t>
            </a:r>
            <a:r>
              <a:rPr lang="en-US" dirty="0"/>
              <a:t>requires knowledge of specific data science techniques and linguistics.</a:t>
            </a:r>
          </a:p>
          <a:p>
            <a:pPr marL="285750" indent="-285750" algn="just">
              <a:lnSpc>
                <a:spcPct val="150000"/>
              </a:lnSpc>
              <a:buFont typeface="Arial" panose="020B0604020202020204" pitchFamily="34" charset="0"/>
              <a:buChar char="•"/>
            </a:pPr>
            <a:r>
              <a:rPr lang="en-US" dirty="0"/>
              <a:t>The natural language processing community has had success in entity recognition, topic recognition</a:t>
            </a:r>
            <a:r>
              <a:rPr lang="en-US" dirty="0" smtClean="0"/>
              <a:t>, summarization</a:t>
            </a:r>
            <a:r>
              <a:rPr lang="en-US" dirty="0"/>
              <a:t>, text completion, and sentiment analysis, but models trained in one domain </a:t>
            </a:r>
            <a:r>
              <a:rPr lang="en-US" dirty="0" smtClean="0"/>
              <a:t>don’t generalize </a:t>
            </a:r>
            <a:r>
              <a:rPr lang="en-US" dirty="0"/>
              <a:t>well to other domains.</a:t>
            </a:r>
          </a:p>
          <a:p>
            <a:pPr marL="285750" indent="-285750" algn="just">
              <a:lnSpc>
                <a:spcPct val="150000"/>
              </a:lnSpc>
              <a:buFont typeface="Arial" panose="020B0604020202020204" pitchFamily="34" charset="0"/>
              <a:buChar char="•"/>
            </a:pPr>
            <a:r>
              <a:rPr lang="en-US" dirty="0" smtClean="0"/>
              <a:t>Even </a:t>
            </a:r>
            <a:r>
              <a:rPr lang="en-US" dirty="0"/>
              <a:t>state-of-the-art techniques aren’t able to decipher the meaning of every piece of text.</a:t>
            </a:r>
            <a:endParaRPr lang="en-IN" dirty="0"/>
          </a:p>
        </p:txBody>
      </p:sp>
      <p:sp>
        <p:nvSpPr>
          <p:cNvPr id="3" name="Rectangle 2"/>
          <p:cNvSpPr/>
          <p:nvPr/>
        </p:nvSpPr>
        <p:spPr>
          <a:xfrm>
            <a:off x="4148255" y="270193"/>
            <a:ext cx="2308645" cy="400110"/>
          </a:xfrm>
          <a:prstGeom prst="rect">
            <a:avLst/>
          </a:prstGeom>
        </p:spPr>
        <p:txBody>
          <a:bodyPr wrap="none">
            <a:spAutoFit/>
          </a:bodyPr>
          <a:lstStyle/>
          <a:p>
            <a:r>
              <a:rPr lang="en-US" sz="2000" b="1" dirty="0"/>
              <a:t>Natural language</a:t>
            </a:r>
          </a:p>
        </p:txBody>
      </p:sp>
      <p:sp>
        <p:nvSpPr>
          <p:cNvPr id="4" name="Rectangle 3"/>
          <p:cNvSpPr/>
          <p:nvPr/>
        </p:nvSpPr>
        <p:spPr>
          <a:xfrm>
            <a:off x="367561" y="4013776"/>
            <a:ext cx="11327422" cy="2550698"/>
          </a:xfrm>
          <a:prstGeom prst="rect">
            <a:avLst/>
          </a:prstGeom>
        </p:spPr>
        <p:txBody>
          <a:bodyPr wrap="square">
            <a:spAutoFit/>
          </a:bodyPr>
          <a:lstStyle/>
          <a:p>
            <a:pPr algn="just">
              <a:lnSpc>
                <a:spcPct val="150000"/>
              </a:lnSpc>
            </a:pPr>
            <a:r>
              <a:rPr lang="en-US" dirty="0" smtClean="0"/>
              <a:t> </a:t>
            </a:r>
            <a:r>
              <a:rPr lang="en-US" dirty="0"/>
              <a:t>Machine-generated data is information that’s automatically created by a computer, process, application, or other machine without human intervention.</a:t>
            </a:r>
          </a:p>
          <a:p>
            <a:pPr algn="just">
              <a:lnSpc>
                <a:spcPct val="150000"/>
              </a:lnSpc>
            </a:pPr>
            <a:r>
              <a:rPr lang="en-US" dirty="0"/>
              <a:t>  Machine-generated data is becoming a major data resource and will continue to do so.  The analysis of machine data relies on highly scalable tools, due to its high volume and speed. Examples of machine data are web server logs, call detail records, network event logs, and telemetry.</a:t>
            </a:r>
            <a:endParaRPr lang="en-IN" dirty="0"/>
          </a:p>
        </p:txBody>
      </p:sp>
      <p:sp>
        <p:nvSpPr>
          <p:cNvPr id="5" name="Rectangle 4"/>
          <p:cNvSpPr/>
          <p:nvPr/>
        </p:nvSpPr>
        <p:spPr>
          <a:xfrm>
            <a:off x="4148255" y="3613666"/>
            <a:ext cx="3316934" cy="400110"/>
          </a:xfrm>
          <a:prstGeom prst="rect">
            <a:avLst/>
          </a:prstGeom>
        </p:spPr>
        <p:txBody>
          <a:bodyPr wrap="none">
            <a:spAutoFit/>
          </a:bodyPr>
          <a:lstStyle/>
          <a:p>
            <a:r>
              <a:rPr lang="en-US" sz="2000" b="1" dirty="0"/>
              <a:t>Machine-generated data </a:t>
            </a:r>
            <a:endParaRPr lang="en-IN" sz="2000" b="1" dirty="0"/>
          </a:p>
        </p:txBody>
      </p:sp>
    </p:spTree>
    <p:extLst>
      <p:ext uri="{BB962C8B-B14F-4D97-AF65-F5344CB8AC3E}">
        <p14:creationId xmlns:p14="http://schemas.microsoft.com/office/powerpoint/2010/main" val="23643926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796</TotalTime>
  <Words>4137</Words>
  <Application>Microsoft Office PowerPoint</Application>
  <PresentationFormat>Custom</PresentationFormat>
  <Paragraphs>556</Paragraphs>
  <Slides>72</Slides>
  <Notes>21</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72</vt:i4>
      </vt:variant>
    </vt:vector>
  </HeadingPairs>
  <TitlesOfParts>
    <vt:vector size="76" baseType="lpstr">
      <vt:lpstr>Concourse</vt:lpstr>
      <vt:lpstr>VISIO</vt:lpstr>
      <vt:lpstr>Document</vt:lpstr>
      <vt:lpstr>Visio</vt:lpstr>
      <vt:lpstr>Lecture 1:  Data and Attributes </vt:lpstr>
      <vt:lpstr>PowerPoint Presentation</vt:lpstr>
      <vt:lpstr>Large-scale Data is Everywhere!</vt:lpstr>
      <vt:lpstr>What is a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Data Analysis helps?</vt:lpstr>
      <vt:lpstr>What is Data?</vt:lpstr>
      <vt:lpstr>Attribute Values</vt:lpstr>
      <vt:lpstr>PowerPoint Presentation</vt:lpstr>
      <vt:lpstr>Measurement of Length </vt:lpstr>
      <vt:lpstr>Types of Attributes </vt:lpstr>
      <vt:lpstr>PowerPoint Presentation</vt:lpstr>
      <vt:lpstr>PowerPoint Presentation</vt:lpstr>
      <vt:lpstr>Properties of Attribute Values </vt:lpstr>
      <vt:lpstr>Difference Between Ratio and Interval </vt:lpstr>
      <vt:lpstr>PowerPoint Presentation</vt:lpstr>
      <vt:lpstr>PowerPoint Presentation</vt:lpstr>
      <vt:lpstr>Lecture 2:  Data and Dataset</vt:lpstr>
      <vt:lpstr>Data Objects</vt:lpstr>
      <vt:lpstr>Attributes</vt:lpstr>
      <vt:lpstr>Attribute Types </vt:lpstr>
      <vt:lpstr>Numeric Attribute Types </vt:lpstr>
      <vt:lpstr>Discrete vs. Continuous Attributes </vt:lpstr>
      <vt:lpstr>Asymmetric Attributes</vt:lpstr>
      <vt:lpstr>Critiques of the attribute categorization </vt:lpstr>
      <vt:lpstr>Key Messages for Attribute Types</vt:lpstr>
      <vt:lpstr>Important Characteristics of Data</vt:lpstr>
      <vt:lpstr>Lecture 3:   Types of Dataset</vt:lpstr>
      <vt:lpstr>Review General characteristics of Data Sets</vt:lpstr>
      <vt:lpstr>Sparsity</vt:lpstr>
      <vt:lpstr>Resolution</vt:lpstr>
      <vt:lpstr>Curse of Dimensionality</vt:lpstr>
      <vt:lpstr>Data sets</vt:lpstr>
      <vt:lpstr>Types of data sets in Data Mining Domain</vt:lpstr>
      <vt:lpstr>Record Data </vt:lpstr>
      <vt:lpstr>PowerPoint Presentation</vt:lpstr>
      <vt:lpstr>Record Data</vt:lpstr>
      <vt:lpstr>Transaction or Market Basket Data</vt:lpstr>
      <vt:lpstr>Data Matrix (pattern matrix) </vt:lpstr>
      <vt:lpstr>Document Data</vt:lpstr>
      <vt:lpstr>Transaction Data</vt:lpstr>
      <vt:lpstr>Graph Data : Molecular(Data with Objects) </vt:lpstr>
      <vt:lpstr>WWW dataset:</vt:lpstr>
      <vt:lpstr>Summarized </vt:lpstr>
      <vt:lpstr>Lecture 4  Ordered Data and Data Quality</vt:lpstr>
      <vt:lpstr>Last week Revision</vt:lpstr>
      <vt:lpstr>Ordered Data</vt:lpstr>
      <vt:lpstr>Sequential Data(Sequential Transaction Data)</vt:lpstr>
      <vt:lpstr>Sequence Data(e.g. Genomic Sequence data)</vt:lpstr>
      <vt:lpstr>Time Series Data</vt:lpstr>
      <vt:lpstr>Spatial Data</vt:lpstr>
      <vt:lpstr>Non Record Based Data</vt:lpstr>
      <vt:lpstr>Data Quality</vt:lpstr>
      <vt:lpstr>Common causes of data quality problems </vt:lpstr>
      <vt:lpstr>Common Errors</vt:lpstr>
      <vt:lpstr>Common Errors</vt:lpstr>
      <vt:lpstr>Common Error</vt:lpstr>
      <vt:lpstr>Problems Data Quality </vt:lpstr>
      <vt:lpstr>Data Quality Problems …</vt:lpstr>
      <vt:lpstr>Noise</vt:lpstr>
      <vt:lpstr>Outliers</vt:lpstr>
      <vt:lpstr>Missing Values</vt:lpstr>
      <vt:lpstr>Duplicate Data</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Data and Dataset</dc:title>
  <dc:creator>Anagha Raich</dc:creator>
  <cp:lastModifiedBy>Admin</cp:lastModifiedBy>
  <cp:revision>69</cp:revision>
  <dcterms:created xsi:type="dcterms:W3CDTF">2022-01-12T04:29:16Z</dcterms:created>
  <dcterms:modified xsi:type="dcterms:W3CDTF">2023-08-03T10:27:22Z</dcterms:modified>
</cp:coreProperties>
</file>